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7"/>
  </p:notesMasterIdLst>
  <p:sldIdLst>
    <p:sldId id="256" r:id="rId3"/>
    <p:sldId id="259" r:id="rId4"/>
    <p:sldId id="258" r:id="rId5"/>
    <p:sldId id="260" r:id="rId6"/>
    <p:sldId id="262" r:id="rId8"/>
    <p:sldId id="263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6" r:id="rId17"/>
    <p:sldId id="272" r:id="rId18"/>
    <p:sldId id="273" r:id="rId19"/>
    <p:sldId id="274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500" y="-114"/>
      </p:cViewPr>
      <p:guideLst>
        <p:guide orient="horz" pos="2160"/>
        <p:guide pos="2835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3" Type="http://schemas.openxmlformats.org/officeDocument/2006/relationships/tableStyles" Target="tableStyles.xml"/><Relationship Id="rId22" Type="http://schemas.openxmlformats.org/officeDocument/2006/relationships/viewProps" Target="viewProps.xml"/><Relationship Id="rId21" Type="http://schemas.openxmlformats.org/officeDocument/2006/relationships/presProps" Target="presProps.xml"/><Relationship Id="rId20" Type="http://schemas.openxmlformats.org/officeDocument/2006/relationships/slide" Target="slides/slide17.xml"/><Relationship Id="rId2" Type="http://schemas.openxmlformats.org/officeDocument/2006/relationships/theme" Target="theme/theme1.xml"/><Relationship Id="rId19" Type="http://schemas.openxmlformats.org/officeDocument/2006/relationships/slide" Target="slides/slide16.xml"/><Relationship Id="rId18" Type="http://schemas.openxmlformats.org/officeDocument/2006/relationships/slide" Target="slides/slide15.xml"/><Relationship Id="rId17" Type="http://schemas.openxmlformats.org/officeDocument/2006/relationships/slide" Target="slides/slide14.xml"/><Relationship Id="rId16" Type="http://schemas.openxmlformats.org/officeDocument/2006/relationships/slide" Target="slides/slide13.xml"/><Relationship Id="rId15" Type="http://schemas.openxmlformats.org/officeDocument/2006/relationships/slide" Target="slides/slide12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B8020FA-BB96-4A59-AF18-70B4BA40312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7A8672E-42F0-4309-B544-C73ADD8193C8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4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A8672E-42F0-4309-B544-C73ADD8193C8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/>
          <p:nvPr>
            <p:ph type="sldImg" idx="2"/>
          </p:nvPr>
        </p:nvSpPr>
        <p:spPr/>
      </p:sp>
      <p:sp>
        <p:nvSpPr>
          <p:cNvPr id="3" name="文本占位符 2"/>
          <p:cNvSpPr/>
          <p:nvPr>
            <p:ph type="body" idx="3"/>
          </p:nvPr>
        </p:nvSpPr>
        <p:spPr/>
        <p:txBody>
          <a:bodyPr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p>
            <a:fld id="{D7A8672E-42F0-4309-B544-C73ADD8193C8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showMasterSp="0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直接连接符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标题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9" name="副标题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zh-CN" altLang="en-US" smtClean="0"/>
              <a:t>单击此处编辑母版副标题样式</a:t>
            </a:r>
            <a:endParaRPr kumimoji="0" lang="en-US"/>
          </a:p>
        </p:txBody>
      </p:sp>
      <p:sp>
        <p:nvSpPr>
          <p:cNvPr id="16" name="日期占位符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CBEAF9-9E58-4CC8-A6FF-6DD8A58DEEA4}" type="datetimeFigureOut">
              <a:rPr lang="en-US" smtClean="0"/>
            </a:fld>
            <a:endParaRPr lang="en-US"/>
          </a:p>
        </p:txBody>
      </p:sp>
      <p:sp>
        <p:nvSpPr>
          <p:cNvPr id="2" name="页脚占位符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15" name="灯片编号占位符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CA15C064-DD44-4CAC-873E-2D1F54821676}" type="slidenum">
              <a:rPr kumimoji="0" lang="en-US" smtClean="0"/>
            </a:fld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 eaLnBrk="1" latinLnBrk="0" hangingPunct="1"/>
            <a:r>
              <a:rPr lang="zh-CN" altLang="en-US" smtClean="0"/>
              <a:t>第二级</a:t>
            </a:r>
            <a:endParaRPr lang="zh-CN" altLang="en-US" smtClean="0"/>
          </a:p>
          <a:p>
            <a:pPr lvl="2" eaLnBrk="1" latinLnBrk="0" hangingPunct="1"/>
            <a:r>
              <a:rPr lang="zh-CN" altLang="en-US" smtClean="0"/>
              <a:t>第三级</a:t>
            </a:r>
            <a:endParaRPr lang="zh-CN" altLang="en-US" smtClean="0"/>
          </a:p>
          <a:p>
            <a:pPr lvl="3" eaLnBrk="1" latinLnBrk="0" hangingPunct="1"/>
            <a:r>
              <a:rPr lang="zh-CN" altLang="en-US" smtClean="0"/>
              <a:t>第四级</a:t>
            </a:r>
            <a:endParaRPr lang="zh-CN" altLang="en-US" smtClean="0"/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CBEAF9-9E58-4CC8-A6FF-6DD8A58DEEA4}" type="datetimeFigureOut">
              <a:rPr lang="en-US" smtClean="0"/>
            </a:fld>
            <a:endParaRPr 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5C064-DD44-4CAC-873E-2D1F54821676}" type="slidenum">
              <a:rPr kumimoji="0" lang="en-US" smtClean="0"/>
            </a:fld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 showMasterSp="0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 eaLnBrk="1" latinLnBrk="0" hangingPunct="1"/>
            <a:r>
              <a:rPr lang="zh-CN" altLang="en-US" smtClean="0"/>
              <a:t>第二级</a:t>
            </a:r>
            <a:endParaRPr lang="zh-CN" altLang="en-US" smtClean="0"/>
          </a:p>
          <a:p>
            <a:pPr lvl="2" eaLnBrk="1" latinLnBrk="0" hangingPunct="1"/>
            <a:r>
              <a:rPr lang="zh-CN" altLang="en-US" smtClean="0"/>
              <a:t>第三级</a:t>
            </a:r>
            <a:endParaRPr lang="zh-CN" altLang="en-US" smtClean="0"/>
          </a:p>
          <a:p>
            <a:pPr lvl="3" eaLnBrk="1" latinLnBrk="0" hangingPunct="1"/>
            <a:r>
              <a:rPr lang="zh-CN" altLang="en-US" smtClean="0"/>
              <a:t>第四级</a:t>
            </a:r>
            <a:endParaRPr lang="zh-CN" altLang="en-US" smtClean="0"/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CBEAF9-9E58-4CC8-A6FF-6DD8A58DEEA4}" type="datetimeFigureOut">
              <a:rPr lang="en-US" smtClean="0"/>
            </a:fld>
            <a:endParaRPr 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5C064-DD44-4CAC-873E-2D1F54821676}" type="slidenum">
              <a:rPr kumimoji="0" lang="en-US" smtClean="0"/>
            </a:fld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标题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27" name="内容占位符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 eaLnBrk="1" latinLnBrk="0" hangingPunct="1"/>
            <a:r>
              <a:rPr lang="zh-CN" altLang="en-US" smtClean="0"/>
              <a:t>第二级</a:t>
            </a:r>
            <a:endParaRPr lang="zh-CN" altLang="en-US" smtClean="0"/>
          </a:p>
          <a:p>
            <a:pPr lvl="2" eaLnBrk="1" latinLnBrk="0" hangingPunct="1"/>
            <a:r>
              <a:rPr lang="zh-CN" altLang="en-US" smtClean="0"/>
              <a:t>第三级</a:t>
            </a:r>
            <a:endParaRPr lang="zh-CN" altLang="en-US" smtClean="0"/>
          </a:p>
          <a:p>
            <a:pPr lvl="3" eaLnBrk="1" latinLnBrk="0" hangingPunct="1"/>
            <a:r>
              <a:rPr lang="zh-CN" altLang="en-US" smtClean="0"/>
              <a:t>第四级</a:t>
            </a:r>
            <a:endParaRPr lang="zh-CN" altLang="en-US" smtClean="0"/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25" name="日期占位符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CBEAF9-9E58-4CC8-A6FF-6DD8A58DEEA4}" type="datetimeFigureOut">
              <a:rPr lang="en-US" smtClean="0"/>
            </a:fld>
            <a:endParaRPr lang="en-US"/>
          </a:p>
        </p:txBody>
      </p:sp>
      <p:sp>
        <p:nvSpPr>
          <p:cNvPr id="19" name="页脚占位符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kumimoji="0" lang="en-US"/>
          </a:p>
        </p:txBody>
      </p:sp>
      <p:sp>
        <p:nvSpPr>
          <p:cNvPr id="16" name="灯片编号占位符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CA15C064-DD44-4CAC-873E-2D1F54821676}" type="slidenum">
              <a:rPr kumimoji="0" lang="en-US" smtClean="0"/>
            </a:fld>
            <a:endParaRPr kumimoji="0"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 showMasterSp="0">
  <p:cSld name="节标题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直接连接符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文本占位符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  <a:endParaRPr kumimoji="0" lang="zh-CN" altLang="en-US" smtClean="0"/>
          </a:p>
        </p:txBody>
      </p:sp>
      <p:sp>
        <p:nvSpPr>
          <p:cNvPr id="19" name="日期占位符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CBEAF9-9E58-4CC8-A6FF-6DD8A58DEEA4}" type="datetimeFigureOut">
              <a:rPr lang="en-US" smtClean="0"/>
            </a:fld>
            <a:endParaRPr lang="en-US"/>
          </a:p>
        </p:txBody>
      </p:sp>
      <p:sp>
        <p:nvSpPr>
          <p:cNvPr id="11" name="页脚占位符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16" name="灯片编号占位符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5C064-DD44-4CAC-873E-2D1F54821676}" type="slidenum">
              <a:rPr kumimoji="0" lang="en-US" smtClean="0"/>
            </a:fld>
            <a:endParaRPr kumimoji="0" lang="en-US"/>
          </a:p>
        </p:txBody>
      </p:sp>
      <p:sp>
        <p:nvSpPr>
          <p:cNvPr id="8" name="标题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标题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14" name="内容占位符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 eaLnBrk="1" latinLnBrk="0" hangingPunct="1"/>
            <a:r>
              <a:rPr lang="zh-CN" altLang="en-US" smtClean="0"/>
              <a:t>第二级</a:t>
            </a:r>
            <a:endParaRPr lang="zh-CN" altLang="en-US" smtClean="0"/>
          </a:p>
          <a:p>
            <a:pPr lvl="2" eaLnBrk="1" latinLnBrk="0" hangingPunct="1"/>
            <a:r>
              <a:rPr lang="zh-CN" altLang="en-US" smtClean="0"/>
              <a:t>第三级</a:t>
            </a:r>
            <a:endParaRPr lang="zh-CN" altLang="en-US" smtClean="0"/>
          </a:p>
          <a:p>
            <a:pPr lvl="3" eaLnBrk="1" latinLnBrk="0" hangingPunct="1"/>
            <a:r>
              <a:rPr lang="zh-CN" altLang="en-US" smtClean="0"/>
              <a:t>第四级</a:t>
            </a:r>
            <a:endParaRPr lang="zh-CN" altLang="en-US" smtClean="0"/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13" name="内容占位符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 eaLnBrk="1" latinLnBrk="0" hangingPunct="1"/>
            <a:r>
              <a:rPr lang="zh-CN" altLang="en-US" smtClean="0"/>
              <a:t>第二级</a:t>
            </a:r>
            <a:endParaRPr lang="zh-CN" altLang="en-US" smtClean="0"/>
          </a:p>
          <a:p>
            <a:pPr lvl="2" eaLnBrk="1" latinLnBrk="0" hangingPunct="1"/>
            <a:r>
              <a:rPr lang="zh-CN" altLang="en-US" smtClean="0"/>
              <a:t>第三级</a:t>
            </a:r>
            <a:endParaRPr lang="zh-CN" altLang="en-US" smtClean="0"/>
          </a:p>
          <a:p>
            <a:pPr lvl="3" eaLnBrk="1" latinLnBrk="0" hangingPunct="1"/>
            <a:r>
              <a:rPr lang="zh-CN" altLang="en-US" smtClean="0"/>
              <a:t>第四级</a:t>
            </a:r>
            <a:endParaRPr lang="zh-CN" altLang="en-US" smtClean="0"/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21" name="日期占位符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CBEAF9-9E58-4CC8-A6FF-6DD8A58DEEA4}" type="datetimeFigureOut">
              <a:rPr lang="en-US" smtClean="0"/>
            </a:fld>
            <a:endParaRPr lang="en-US"/>
          </a:p>
        </p:txBody>
      </p:sp>
      <p:sp>
        <p:nvSpPr>
          <p:cNvPr id="10" name="页脚占位符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31" name="灯片编号占位符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5C064-DD44-4CAC-873E-2D1F54821676}" type="slidenum">
              <a:rPr kumimoji="0" lang="en-US" smtClean="0"/>
            </a:fld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 showMasterSp="0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标题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13" name="文本占位符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  <a:endParaRPr kumimoji="0" lang="zh-CN" altLang="en-US" smtClean="0"/>
          </a:p>
        </p:txBody>
      </p:sp>
      <p:sp>
        <p:nvSpPr>
          <p:cNvPr id="25" name="文本占位符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  <a:endParaRPr kumimoji="0"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 eaLnBrk="1" latinLnBrk="0" hangingPunct="1"/>
            <a:r>
              <a:rPr lang="zh-CN" altLang="en-US" smtClean="0"/>
              <a:t>第二级</a:t>
            </a:r>
            <a:endParaRPr lang="zh-CN" altLang="en-US" smtClean="0"/>
          </a:p>
          <a:p>
            <a:pPr lvl="2" eaLnBrk="1" latinLnBrk="0" hangingPunct="1"/>
            <a:r>
              <a:rPr lang="zh-CN" altLang="en-US" smtClean="0"/>
              <a:t>第三级</a:t>
            </a:r>
            <a:endParaRPr lang="zh-CN" altLang="en-US" smtClean="0"/>
          </a:p>
          <a:p>
            <a:pPr lvl="3" eaLnBrk="1" latinLnBrk="0" hangingPunct="1"/>
            <a:r>
              <a:rPr lang="zh-CN" altLang="en-US" smtClean="0"/>
              <a:t>第四级</a:t>
            </a:r>
            <a:endParaRPr lang="zh-CN" altLang="en-US" smtClean="0"/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28" name="内容占位符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 eaLnBrk="1" latinLnBrk="0" hangingPunct="1"/>
            <a:r>
              <a:rPr lang="zh-CN" altLang="en-US" smtClean="0"/>
              <a:t>第二级</a:t>
            </a:r>
            <a:endParaRPr lang="zh-CN" altLang="en-US" smtClean="0"/>
          </a:p>
          <a:p>
            <a:pPr lvl="2" eaLnBrk="1" latinLnBrk="0" hangingPunct="1"/>
            <a:r>
              <a:rPr lang="zh-CN" altLang="en-US" smtClean="0"/>
              <a:t>第三级</a:t>
            </a:r>
            <a:endParaRPr lang="zh-CN" altLang="en-US" smtClean="0"/>
          </a:p>
          <a:p>
            <a:pPr lvl="3" eaLnBrk="1" latinLnBrk="0" hangingPunct="1"/>
            <a:r>
              <a:rPr lang="zh-CN" altLang="en-US" smtClean="0"/>
              <a:t>第四级</a:t>
            </a:r>
            <a:endParaRPr lang="zh-CN" altLang="en-US" smtClean="0"/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10" name="日期占位符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CBEAF9-9E58-4CC8-A6FF-6DD8A58DEEA4}" type="datetimeFigureOut">
              <a:rPr lang="en-US" smtClean="0"/>
            </a:fld>
            <a:endParaRPr 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CA15C064-DD44-4CAC-873E-2D1F54821676}" type="slidenum">
              <a:rPr kumimoji="0" lang="en-US" smtClean="0"/>
            </a:fld>
            <a:endParaRPr kumimoji="0" lang="en-US" dirty="0"/>
          </a:p>
        </p:txBody>
      </p:sp>
      <p:sp>
        <p:nvSpPr>
          <p:cNvPr id="11" name="直接连接符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标题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12" name="日期占位符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CBEAF9-9E58-4CC8-A6FF-6DD8A58DEEA4}" type="datetimeFigureOut">
              <a:rPr lang="en-US" smtClean="0"/>
            </a:fld>
            <a:endParaRPr lang="en-US"/>
          </a:p>
        </p:txBody>
      </p:sp>
      <p:sp>
        <p:nvSpPr>
          <p:cNvPr id="21" name="页脚占位符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5C064-DD44-4CAC-873E-2D1F54821676}" type="slidenum">
              <a:rPr kumimoji="0" lang="en-US" smtClean="0"/>
            </a:fld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 showMasterSp="0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CBEAF9-9E58-4CC8-A6FF-6DD8A58DEEA4}" type="datetimeFigureOut">
              <a:rPr lang="en-US" smtClean="0"/>
            </a:fld>
            <a:endParaRPr lang="en-US"/>
          </a:p>
        </p:txBody>
      </p:sp>
      <p:sp>
        <p:nvSpPr>
          <p:cNvPr id="24" name="页脚占位符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5C064-DD44-4CAC-873E-2D1F54821676}" type="slidenum">
              <a:rPr kumimoji="0" lang="en-US" smtClean="0"/>
            </a:fld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 showMasterSp="0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直接连接符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标题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26" name="文本占位符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  <a:endParaRPr kumimoji="0" lang="zh-CN" altLang="en-US" smtClean="0"/>
          </a:p>
        </p:txBody>
      </p:sp>
      <p:sp>
        <p:nvSpPr>
          <p:cNvPr id="14" name="内容占位符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 eaLnBrk="1" latinLnBrk="0" hangingPunct="1"/>
            <a:r>
              <a:rPr lang="zh-CN" altLang="en-US" smtClean="0"/>
              <a:t>第二级</a:t>
            </a:r>
            <a:endParaRPr lang="zh-CN" altLang="en-US" smtClean="0"/>
          </a:p>
          <a:p>
            <a:pPr lvl="2" eaLnBrk="1" latinLnBrk="0" hangingPunct="1"/>
            <a:r>
              <a:rPr lang="zh-CN" altLang="en-US" smtClean="0"/>
              <a:t>第三级</a:t>
            </a:r>
            <a:endParaRPr lang="zh-CN" altLang="en-US" smtClean="0"/>
          </a:p>
          <a:p>
            <a:pPr lvl="3" eaLnBrk="1" latinLnBrk="0" hangingPunct="1"/>
            <a:r>
              <a:rPr lang="zh-CN" altLang="en-US" smtClean="0"/>
              <a:t>第四级</a:t>
            </a:r>
            <a:endParaRPr lang="zh-CN" altLang="en-US" smtClean="0"/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25" name="日期占位符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CBEAF9-9E58-4CC8-A6FF-6DD8A58DEEA4}" type="datetimeFigureOut">
              <a:rPr lang="en-US" smtClean="0"/>
            </a:fld>
            <a:endParaRPr lang="en-US"/>
          </a:p>
        </p:txBody>
      </p:sp>
      <p:sp>
        <p:nvSpPr>
          <p:cNvPr id="29" name="页脚占位符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5C064-DD44-4CAC-873E-2D1F54821676}" type="slidenum">
              <a:rPr kumimoji="0" lang="en-US" smtClean="0"/>
            </a:fld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 showMasterSp="0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图片占位符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zh-CN" altLang="en-US" smtClean="0"/>
              <a:t>单击图标添加图片</a:t>
            </a:r>
            <a:endParaRPr kumimoji="0" lang="en-US" dirty="0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CBEAF9-9E58-4CC8-A6FF-6DD8A58DEEA4}" type="datetimeFigureOut">
              <a:rPr lang="en-US" smtClean="0"/>
            </a:fld>
            <a:endParaRPr 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31" name="灯片编号占位符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5C064-DD44-4CAC-873E-2D1F54821676}" type="slidenum">
              <a:rPr kumimoji="0" lang="en-US" smtClean="0"/>
            </a:fld>
            <a:endParaRPr kumimoji="0" lang="en-US"/>
          </a:p>
        </p:txBody>
      </p:sp>
      <p:sp>
        <p:nvSpPr>
          <p:cNvPr id="17" name="标题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26" name="文本占位符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  <a:endParaRPr kumimoji="0" lang="zh-CN" altLang="en-US" smtClean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直接连接符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文本占位符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zh-CN" altLang="en-US" smtClean="0"/>
              <a:t>单击此处编辑母版文本样式</a:t>
            </a:r>
            <a:endParaRPr kumimoji="0" lang="zh-CN" altLang="en-US" smtClean="0"/>
          </a:p>
          <a:p>
            <a:pPr lvl="1" eaLnBrk="1" latinLnBrk="0" hangingPunct="1"/>
            <a:r>
              <a:rPr kumimoji="0" lang="zh-CN" altLang="en-US" smtClean="0"/>
              <a:t>第二级</a:t>
            </a:r>
            <a:endParaRPr kumimoji="0" lang="zh-CN" altLang="en-US" smtClean="0"/>
          </a:p>
          <a:p>
            <a:pPr lvl="2" eaLnBrk="1" latinLnBrk="0" hangingPunct="1"/>
            <a:r>
              <a:rPr kumimoji="0" lang="zh-CN" altLang="en-US" smtClean="0"/>
              <a:t>第三级</a:t>
            </a:r>
            <a:endParaRPr kumimoji="0" lang="zh-CN" altLang="en-US" smtClean="0"/>
          </a:p>
          <a:p>
            <a:pPr lvl="3" eaLnBrk="1" latinLnBrk="0" hangingPunct="1"/>
            <a:r>
              <a:rPr kumimoji="0" lang="zh-CN" altLang="en-US" smtClean="0"/>
              <a:t>第四级</a:t>
            </a:r>
            <a:endParaRPr kumimoji="0" lang="zh-CN" altLang="en-US" smtClean="0"/>
          </a:p>
          <a:p>
            <a:pPr lvl="4" eaLnBrk="1" latinLnBrk="0" hangingPunct="1"/>
            <a:r>
              <a:rPr kumimoji="0" lang="zh-CN" altLang="en-US" smtClean="0"/>
              <a:t>第五级</a:t>
            </a:r>
            <a:endParaRPr kumimoji="0" lang="en-US"/>
          </a:p>
        </p:txBody>
      </p:sp>
      <p:sp>
        <p:nvSpPr>
          <p:cNvPr id="11" name="日期占位符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pPr algn="l" eaLnBrk="1" latinLnBrk="0" hangingPunct="1"/>
            <a:fld id="{74CBEAF9-9E58-4CC8-A6FF-6DD8A58DEEA4}" type="datetimeFigureOut">
              <a:rPr lang="en-US" smtClean="0"/>
            </a:fld>
            <a:endParaRPr lang="en-US" dirty="0">
              <a:solidFill>
                <a:schemeClr val="accent1">
                  <a:shade val="75000"/>
                </a:schemeClr>
              </a:solidFill>
            </a:endParaRPr>
          </a:p>
        </p:txBody>
      </p:sp>
      <p:sp>
        <p:nvSpPr>
          <p:cNvPr id="28" name="页脚占位符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pPr algn="r" eaLnBrk="1" latinLnBrk="0" hangingPunct="1"/>
            <a:endParaRPr kumimoji="0" lang="en-US" dirty="0">
              <a:solidFill>
                <a:schemeClr val="accent1">
                  <a:shade val="75000"/>
                </a:schemeClr>
              </a:solidFill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CA15C064-DD44-4CAC-873E-2D1F54821676}" type="slidenum">
              <a:rPr kumimoji="0" lang="en-US" smtClean="0"/>
            </a:fld>
            <a:endParaRPr kumimoji="0" lang="en-US" dirty="0">
              <a:solidFill>
                <a:schemeClr val="accent1">
                  <a:shade val="75000"/>
                </a:schemeClr>
              </a:solidFill>
            </a:endParaRPr>
          </a:p>
        </p:txBody>
      </p:sp>
      <p:sp>
        <p:nvSpPr>
          <p:cNvPr id="10" name="标题占位符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9" name="直接连接符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直接连接符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 panose="05020102010507070707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 panose="05020102010507070707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 panose="05020102010507070707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 panose="05020102010507070707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 panose="05020102010507070707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 panose="05020102010507070707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 panose="05020102010507070707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 panose="05020102010507070707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 panose="05020102010507070707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2.xml"/><Relationship Id="rId5" Type="http://schemas.openxmlformats.org/officeDocument/2006/relationships/image" Target="../media/image20.png"/><Relationship Id="rId4" Type="http://schemas.openxmlformats.org/officeDocument/2006/relationships/image" Target="../media/image40.png"/><Relationship Id="rId3" Type="http://schemas.openxmlformats.org/officeDocument/2006/relationships/image" Target="../media/image39.png"/><Relationship Id="rId2" Type="http://schemas.openxmlformats.org/officeDocument/2006/relationships/image" Target="../media/image38.png"/><Relationship Id="rId1" Type="http://schemas.openxmlformats.org/officeDocument/2006/relationships/image" Target="../media/image8.jpeg"/></Relationships>
</file>

<file path=ppt/slides/_rels/slide11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2.xml"/><Relationship Id="rId4" Type="http://schemas.openxmlformats.org/officeDocument/2006/relationships/image" Target="../media/image44.png"/><Relationship Id="rId3" Type="http://schemas.openxmlformats.org/officeDocument/2006/relationships/image" Target="../media/image43.png"/><Relationship Id="rId2" Type="http://schemas.openxmlformats.org/officeDocument/2006/relationships/image" Target="../media/image42.png"/><Relationship Id="rId1" Type="http://schemas.openxmlformats.org/officeDocument/2006/relationships/image" Target="../media/image41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2.xml"/><Relationship Id="rId4" Type="http://schemas.openxmlformats.org/officeDocument/2006/relationships/image" Target="../media/image24.png"/><Relationship Id="rId3" Type="http://schemas.openxmlformats.org/officeDocument/2006/relationships/image" Target="../media/image22.png"/><Relationship Id="rId2" Type="http://schemas.openxmlformats.org/officeDocument/2006/relationships/image" Target="../media/image45.png"/><Relationship Id="rId1" Type="http://schemas.openxmlformats.org/officeDocument/2006/relationships/image" Target="../media/image23.png"/></Relationships>
</file>

<file path=ppt/slides/_rels/slide14.xml.rels><?xml version="1.0" encoding="UTF-8" standalone="yes"?>
<Relationships xmlns="http://schemas.openxmlformats.org/package/2006/relationships"><Relationship Id="rId6" Type="http://schemas.openxmlformats.org/officeDocument/2006/relationships/notesSlide" Target="../notesSlides/notesSlide2.xml"/><Relationship Id="rId5" Type="http://schemas.openxmlformats.org/officeDocument/2006/relationships/slideLayout" Target="../slideLayouts/slideLayout2.xml"/><Relationship Id="rId4" Type="http://schemas.openxmlformats.org/officeDocument/2006/relationships/image" Target="../media/image24.png"/><Relationship Id="rId3" Type="http://schemas.openxmlformats.org/officeDocument/2006/relationships/image" Target="../media/image48.png"/><Relationship Id="rId2" Type="http://schemas.openxmlformats.org/officeDocument/2006/relationships/image" Target="../media/image47.png"/><Relationship Id="rId1" Type="http://schemas.openxmlformats.org/officeDocument/2006/relationships/image" Target="../media/image46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50.png"/><Relationship Id="rId1" Type="http://schemas.openxmlformats.org/officeDocument/2006/relationships/image" Target="../media/image49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3.png"/><Relationship Id="rId1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9" Type="http://schemas.openxmlformats.org/officeDocument/2006/relationships/image" Target="../media/image11.png"/><Relationship Id="rId8" Type="http://schemas.openxmlformats.org/officeDocument/2006/relationships/image" Target="../media/image10.png"/><Relationship Id="rId7" Type="http://schemas.openxmlformats.org/officeDocument/2006/relationships/image" Target="../media/image9.png"/><Relationship Id="rId6" Type="http://schemas.openxmlformats.org/officeDocument/2006/relationships/image" Target="../media/image8.jpeg"/><Relationship Id="rId5" Type="http://schemas.openxmlformats.org/officeDocument/2006/relationships/image" Target="../media/image7.png"/><Relationship Id="rId4" Type="http://schemas.openxmlformats.org/officeDocument/2006/relationships/image" Target="../media/image6.png"/><Relationship Id="rId3" Type="http://schemas.openxmlformats.org/officeDocument/2006/relationships/image" Target="../media/image5.jpeg"/><Relationship Id="rId2" Type="http://schemas.openxmlformats.org/officeDocument/2006/relationships/image" Target="../media/image4.png"/><Relationship Id="rId19" Type="http://schemas.openxmlformats.org/officeDocument/2006/relationships/slideLayout" Target="../slideLayouts/slideLayout2.xml"/><Relationship Id="rId18" Type="http://schemas.openxmlformats.org/officeDocument/2006/relationships/image" Target="../media/image20.png"/><Relationship Id="rId17" Type="http://schemas.openxmlformats.org/officeDocument/2006/relationships/image" Target="../media/image19.png"/><Relationship Id="rId16" Type="http://schemas.openxmlformats.org/officeDocument/2006/relationships/image" Target="../media/image18.png"/><Relationship Id="rId15" Type="http://schemas.openxmlformats.org/officeDocument/2006/relationships/image" Target="../media/image17.png"/><Relationship Id="rId14" Type="http://schemas.openxmlformats.org/officeDocument/2006/relationships/image" Target="../media/image16.png"/><Relationship Id="rId13" Type="http://schemas.openxmlformats.org/officeDocument/2006/relationships/image" Target="../media/image15.png"/><Relationship Id="rId12" Type="http://schemas.openxmlformats.org/officeDocument/2006/relationships/image" Target="../media/image14.png"/><Relationship Id="rId11" Type="http://schemas.openxmlformats.org/officeDocument/2006/relationships/image" Target="../media/image13.png"/><Relationship Id="rId10" Type="http://schemas.openxmlformats.org/officeDocument/2006/relationships/image" Target="../media/image12.png"/><Relationship Id="rId1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9" Type="http://schemas.openxmlformats.org/officeDocument/2006/relationships/image" Target="../media/image29.png"/><Relationship Id="rId8" Type="http://schemas.openxmlformats.org/officeDocument/2006/relationships/image" Target="../media/image28.png"/><Relationship Id="rId7" Type="http://schemas.openxmlformats.org/officeDocument/2006/relationships/image" Target="../media/image27.png"/><Relationship Id="rId6" Type="http://schemas.openxmlformats.org/officeDocument/2006/relationships/image" Target="../media/image26.png"/><Relationship Id="rId5" Type="http://schemas.openxmlformats.org/officeDocument/2006/relationships/image" Target="../media/image25.png"/><Relationship Id="rId4" Type="http://schemas.openxmlformats.org/officeDocument/2006/relationships/image" Target="../media/image24.png"/><Relationship Id="rId3" Type="http://schemas.openxmlformats.org/officeDocument/2006/relationships/image" Target="../media/image23.png"/><Relationship Id="rId2" Type="http://schemas.openxmlformats.org/officeDocument/2006/relationships/image" Target="../media/image22.png"/><Relationship Id="rId19" Type="http://schemas.openxmlformats.org/officeDocument/2006/relationships/notesSlide" Target="../notesSlides/notesSlide1.xml"/><Relationship Id="rId18" Type="http://schemas.openxmlformats.org/officeDocument/2006/relationships/slideLayout" Target="../slideLayouts/slideLayout2.xml"/><Relationship Id="rId17" Type="http://schemas.openxmlformats.org/officeDocument/2006/relationships/image" Target="../media/image37.png"/><Relationship Id="rId16" Type="http://schemas.openxmlformats.org/officeDocument/2006/relationships/image" Target="../media/image36.png"/><Relationship Id="rId15" Type="http://schemas.openxmlformats.org/officeDocument/2006/relationships/image" Target="../media/image35.png"/><Relationship Id="rId14" Type="http://schemas.openxmlformats.org/officeDocument/2006/relationships/image" Target="../media/image34.png"/><Relationship Id="rId13" Type="http://schemas.openxmlformats.org/officeDocument/2006/relationships/image" Target="../media/image33.png"/><Relationship Id="rId12" Type="http://schemas.openxmlformats.org/officeDocument/2006/relationships/image" Target="../media/image32.png"/><Relationship Id="rId11" Type="http://schemas.openxmlformats.org/officeDocument/2006/relationships/image" Target="../media/image31.png"/><Relationship Id="rId10" Type="http://schemas.openxmlformats.org/officeDocument/2006/relationships/image" Target="../media/image30.png"/><Relationship Id="rId1" Type="http://schemas.openxmlformats.org/officeDocument/2006/relationships/image" Target="../media/image21.png"/></Relationships>
</file>

<file path=ppt/slides/_rels/slide5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2.xml"/><Relationship Id="rId5" Type="http://schemas.openxmlformats.org/officeDocument/2006/relationships/hyperlink" Target="http://baike.baidu.com/view/23594.htm" TargetMode="External"/><Relationship Id="rId4" Type="http://schemas.openxmlformats.org/officeDocument/2006/relationships/hyperlink" Target="../&#21442;&#32771;&#36164;&#26009;/IECEE%20CB%20Members.pdf" TargetMode="External"/><Relationship Id="rId3" Type="http://schemas.openxmlformats.org/officeDocument/2006/relationships/hyperlink" Target="http://baike.baidu.com/view/159311.htm" TargetMode="External"/><Relationship Id="rId2" Type="http://schemas.openxmlformats.org/officeDocument/2006/relationships/hyperlink" Target="http://baike.baidu.com/view/308893.htm" TargetMode="External"/><Relationship Id="rId1" Type="http://schemas.openxmlformats.org/officeDocument/2006/relationships/hyperlink" Target="http://baike.baidu.com/view/264590.htm" TargetMode="Externa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副标题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CN" altLang="en-US" dirty="0"/>
              <a:t>深圳市安腾检测技术有限公司</a:t>
            </a:r>
            <a:endParaRPr lang="zh-CN" altLang="en-US" dirty="0"/>
          </a:p>
        </p:txBody>
      </p:sp>
      <p:sp>
        <p:nvSpPr>
          <p:cNvPr id="5" name="副标题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CN" altLang="en-US" dirty="0" smtClean="0"/>
              <a:t>电器产品认证知识</a:t>
            </a:r>
            <a:endParaRPr lang="zh-CN" altLang="en-US" dirty="0" smtClean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zh-CN" altLang="en-US"/>
          </a:p>
        </p:txBody>
      </p:sp>
      <p:graphicFrame>
        <p:nvGraphicFramePr>
          <p:cNvPr id="4" name="内容占位符 3"/>
          <p:cNvGraphicFramePr/>
          <p:nvPr>
            <p:ph idx="1"/>
          </p:nvPr>
        </p:nvGraphicFramePr>
        <p:xfrm>
          <a:off x="305435" y="1554480"/>
          <a:ext cx="8385175" cy="4764405"/>
        </p:xfrm>
        <a:graphic>
          <a:graphicData uri="http://schemas.openxmlformats.org/drawingml/2006/table">
            <a:tbl>
              <a:tblPr/>
              <a:tblGrid>
                <a:gridCol w="1588770"/>
                <a:gridCol w="3322320"/>
                <a:gridCol w="3474085"/>
              </a:tblGrid>
              <a:tr h="6619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</a:pPr>
                      <a:endParaRPr kumimoji="0" lang="zh-CN" altLang="zh-CN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</a:pPr>
                      <a:r>
                        <a:rPr kumimoji="0" lang="en-US" altLang="zh-CN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CE</a:t>
                      </a:r>
                      <a:r>
                        <a:rPr kumimoji="0" lang="zh-CN" alt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认证</a:t>
                      </a:r>
                      <a:endParaRPr kumimoji="0" lang="zh-CN" altLang="en-U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</a:pPr>
                      <a:r>
                        <a:rPr kumimoji="0" lang="zh-CN" altLang="en-US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（</a:t>
                      </a:r>
                      <a:r>
                        <a:rPr kumimoji="0" lang="en-US" altLang="zh-CN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CE=LVD+EMC</a:t>
                      </a:r>
                      <a:r>
                        <a:rPr kumimoji="0" lang="zh-CN" altLang="en-US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）</a:t>
                      </a:r>
                      <a:endParaRPr kumimoji="0" lang="zh-CN" altLang="en-US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</a:pPr>
                      <a:r>
                        <a:rPr kumimoji="0" lang="en-US" altLang="zh-CN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GS</a:t>
                      </a:r>
                      <a:r>
                        <a:rPr kumimoji="0" lang="zh-CN" alt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认证</a:t>
                      </a:r>
                      <a:endParaRPr kumimoji="0" lang="zh-CN" alt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175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</a:pPr>
                      <a:r>
                        <a:rPr kumimoji="0" lang="zh-CN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认证类型</a:t>
                      </a:r>
                      <a:endParaRPr kumimoji="0" lang="zh-CN" alt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</a:pPr>
                      <a:r>
                        <a:rPr kumimoji="0" lang="zh-CN" alt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强制性认证</a:t>
                      </a:r>
                      <a:endParaRPr kumimoji="0" lang="zh-CN" alt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</a:pPr>
                      <a:r>
                        <a:rPr kumimoji="0" lang="zh-CN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自愿性认证</a:t>
                      </a:r>
                      <a:endParaRPr kumimoji="0" lang="zh-CN" alt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48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</a:pPr>
                      <a:r>
                        <a:rPr kumimoji="0" lang="zh-CN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适用范围</a:t>
                      </a:r>
                      <a:endParaRPr kumimoji="0" lang="zh-CN" alt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</a:pPr>
                      <a:r>
                        <a:rPr kumimoji="0" lang="zh-CN" alt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欧盟地区</a:t>
                      </a:r>
                      <a:endParaRPr kumimoji="0" lang="zh-CN" alt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</a:pPr>
                      <a:r>
                        <a:rPr kumimoji="0" lang="zh-CN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德国或欧盟地区</a:t>
                      </a:r>
                      <a:endParaRPr kumimoji="0" lang="zh-CN" alt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277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</a:pPr>
                      <a:r>
                        <a:rPr kumimoji="0" lang="zh-CN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出证机构</a:t>
                      </a:r>
                      <a:endParaRPr kumimoji="0" lang="zh-CN" alt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</a:pPr>
                      <a:r>
                        <a:rPr lang="zh-CN" altLang="en-US" sz="1400" dirty="0" smtClean="0">
                          <a:ln>
                            <a:noFill/>
                          </a:ln>
                          <a:latin typeface="Times New Roman" panose="02020603050405020304" pitchFamily="18" charset="0"/>
                          <a:ea typeface="宋体" panose="02010600030101010101" pitchFamily="2" charset="-122"/>
                          <a:sym typeface="+mn-ea"/>
                        </a:rPr>
                        <a:t>制造商、进口商、</a:t>
                      </a:r>
                      <a:r>
                        <a:rPr lang="en-US" altLang="zh-CN" sz="1400" dirty="0" smtClean="0">
                          <a:ln>
                            <a:noFill/>
                          </a:ln>
                          <a:latin typeface="Times New Roman" panose="02020603050405020304" pitchFamily="18" charset="0"/>
                          <a:ea typeface="宋体" panose="02010600030101010101" pitchFamily="2" charset="-122"/>
                          <a:sym typeface="+mn-ea"/>
                        </a:rPr>
                        <a:t>CQC</a:t>
                      </a:r>
                      <a:r>
                        <a:rPr lang="zh-CN" altLang="en-US" sz="1400" dirty="0" smtClean="0">
                          <a:ln>
                            <a:noFill/>
                          </a:ln>
                          <a:latin typeface="Times New Roman" panose="02020603050405020304" pitchFamily="18" charset="0"/>
                          <a:ea typeface="宋体" panose="02010600030101010101" pitchFamily="2" charset="-122"/>
                          <a:sym typeface="+mn-ea"/>
                        </a:rPr>
                        <a:t>、</a:t>
                      </a:r>
                      <a:r>
                        <a:rPr lang="en-US" altLang="zh-CN" sz="1400" dirty="0" smtClean="0">
                          <a:ln>
                            <a:noFill/>
                          </a:ln>
                          <a:latin typeface="Times New Roman" panose="02020603050405020304" pitchFamily="18" charset="0"/>
                          <a:ea typeface="宋体" panose="02010600030101010101" pitchFamily="2" charset="-122"/>
                          <a:sym typeface="+mn-ea"/>
                        </a:rPr>
                        <a:t>TUV</a:t>
                      </a:r>
                      <a:r>
                        <a:rPr lang="zh-CN" altLang="en-US" sz="1400" dirty="0" smtClean="0">
                          <a:ln>
                            <a:noFill/>
                          </a:ln>
                          <a:latin typeface="Times New Roman" panose="02020603050405020304" pitchFamily="18" charset="0"/>
                          <a:ea typeface="宋体" panose="02010600030101010101" pitchFamily="2" charset="-122"/>
                          <a:sym typeface="+mn-ea"/>
                        </a:rPr>
                        <a:t>、</a:t>
                      </a:r>
                      <a:r>
                        <a:rPr lang="en-US" altLang="zh-CN" sz="1400" dirty="0" smtClean="0">
                          <a:ln>
                            <a:noFill/>
                          </a:ln>
                          <a:latin typeface="Times New Roman" panose="02020603050405020304" pitchFamily="18" charset="0"/>
                          <a:ea typeface="宋体" panose="02010600030101010101" pitchFamily="2" charset="-122"/>
                          <a:sym typeface="+mn-ea"/>
                        </a:rPr>
                        <a:t>LCIE</a:t>
                      </a:r>
                      <a:r>
                        <a:rPr lang="zh-CN" altLang="en-US" sz="1400" dirty="0" smtClean="0">
                          <a:ln>
                            <a:noFill/>
                          </a:ln>
                          <a:latin typeface="Times New Roman" panose="02020603050405020304" pitchFamily="18" charset="0"/>
                          <a:ea typeface="宋体" panose="02010600030101010101" pitchFamily="2" charset="-122"/>
                          <a:sym typeface="+mn-ea"/>
                        </a:rPr>
                        <a:t>、</a:t>
                      </a:r>
                      <a:r>
                        <a:rPr lang="en-US" altLang="zh-CN" sz="1400" dirty="0" smtClean="0">
                          <a:ln>
                            <a:noFill/>
                          </a:ln>
                          <a:latin typeface="Times New Roman" panose="02020603050405020304" pitchFamily="18" charset="0"/>
                          <a:ea typeface="宋体" panose="02010600030101010101" pitchFamily="2" charset="-122"/>
                          <a:sym typeface="+mn-ea"/>
                        </a:rPr>
                        <a:t>SGS</a:t>
                      </a:r>
                      <a:r>
                        <a:rPr lang="zh-CN" altLang="en-US" sz="1400" dirty="0" smtClean="0">
                          <a:ln>
                            <a:noFill/>
                          </a:ln>
                          <a:latin typeface="Times New Roman" panose="02020603050405020304" pitchFamily="18" charset="0"/>
                          <a:ea typeface="宋体" panose="02010600030101010101" pitchFamily="2" charset="-122"/>
                          <a:sym typeface="+mn-ea"/>
                        </a:rPr>
                        <a:t>、</a:t>
                      </a:r>
                      <a:r>
                        <a:rPr lang="en-US" altLang="zh-CN" sz="1400" dirty="0" smtClean="0">
                          <a:ln>
                            <a:noFill/>
                          </a:ln>
                          <a:latin typeface="Times New Roman" panose="02020603050405020304" pitchFamily="18" charset="0"/>
                          <a:ea typeface="宋体" panose="02010600030101010101" pitchFamily="2" charset="-122"/>
                          <a:sym typeface="+mn-ea"/>
                        </a:rPr>
                        <a:t>ITS</a:t>
                      </a:r>
                      <a:r>
                        <a:rPr lang="zh-CN" altLang="en-US" sz="1400" dirty="0" smtClean="0">
                          <a:ln>
                            <a:noFill/>
                          </a:ln>
                          <a:latin typeface="Times New Roman" panose="02020603050405020304" pitchFamily="18" charset="0"/>
                          <a:ea typeface="宋体" panose="02010600030101010101" pitchFamily="2" charset="-122"/>
                          <a:sym typeface="+mn-ea"/>
                        </a:rPr>
                        <a:t>等</a:t>
                      </a:r>
                      <a:endParaRPr lang="zh-CN" altLang="en-US" sz="1400" dirty="0" smtClean="0">
                        <a:ln>
                          <a:noFill/>
                        </a:ln>
                        <a:latin typeface="Times New Roman" panose="02020603050405020304" pitchFamily="18" charset="0"/>
                        <a:ea typeface="宋体" panose="02010600030101010101" pitchFamily="2" charset="-122"/>
                        <a:sym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</a:pPr>
                      <a:r>
                        <a:rPr kumimoji="0" lang="zh-CN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在具备完整技术文件 ( 包含测试报告 ) 的前提下可自行宣告 CE</a:t>
                      </a:r>
                      <a:endParaRPr kumimoji="0" lang="zh-CN" alt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</a:pPr>
                      <a:endParaRPr kumimoji="0" lang="zh-CN" alt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sym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</a:pPr>
                      <a:r>
                        <a:rPr lang="zh-CN" altLang="en-US" sz="1400" smtClean="0">
                          <a:ln>
                            <a:noFill/>
                          </a:ln>
                          <a:latin typeface="Times New Roman" panose="02020603050405020304" pitchFamily="18" charset="0"/>
                          <a:ea typeface="宋体" panose="02010600030101010101" pitchFamily="2" charset="-122"/>
                          <a:sym typeface="+mn-ea"/>
                        </a:rPr>
                        <a:t>经德国政府授权之第三方进行检测并核发 GS 标志证书，如</a:t>
                      </a:r>
                      <a:r>
                        <a:rPr lang="en-US" altLang="zh-CN" sz="1400" dirty="0" smtClean="0">
                          <a:ln>
                            <a:noFill/>
                          </a:ln>
                          <a:latin typeface="Times New Roman" panose="02020603050405020304" pitchFamily="18" charset="0"/>
                          <a:ea typeface="宋体" panose="02010600030101010101" pitchFamily="2" charset="-122"/>
                          <a:sym typeface="+mn-ea"/>
                        </a:rPr>
                        <a:t>TUV</a:t>
                      </a:r>
                      <a:r>
                        <a:rPr lang="zh-CN" altLang="en-US" sz="1400" dirty="0" smtClean="0">
                          <a:ln>
                            <a:noFill/>
                          </a:ln>
                          <a:latin typeface="Times New Roman" panose="02020603050405020304" pitchFamily="18" charset="0"/>
                          <a:ea typeface="宋体" panose="02010600030101010101" pitchFamily="2" charset="-122"/>
                          <a:sym typeface="+mn-ea"/>
                        </a:rPr>
                        <a:t>、</a:t>
                      </a:r>
                      <a:r>
                        <a:rPr lang="en-US" altLang="zh-CN" sz="1400" dirty="0" smtClean="0">
                          <a:ln>
                            <a:noFill/>
                          </a:ln>
                          <a:latin typeface="Times New Roman" panose="02020603050405020304" pitchFamily="18" charset="0"/>
                          <a:ea typeface="宋体" panose="02010600030101010101" pitchFamily="2" charset="-122"/>
                          <a:sym typeface="+mn-ea"/>
                        </a:rPr>
                        <a:t>LCIE</a:t>
                      </a:r>
                      <a:r>
                        <a:rPr lang="zh-CN" altLang="en-US" sz="1400" dirty="0" smtClean="0">
                          <a:ln>
                            <a:noFill/>
                          </a:ln>
                          <a:latin typeface="Times New Roman" panose="02020603050405020304" pitchFamily="18" charset="0"/>
                          <a:ea typeface="宋体" panose="02010600030101010101" pitchFamily="2" charset="-122"/>
                          <a:sym typeface="+mn-ea"/>
                        </a:rPr>
                        <a:t>、</a:t>
                      </a:r>
                      <a:r>
                        <a:rPr lang="en-US" altLang="zh-CN" sz="1400" dirty="0" smtClean="0">
                          <a:ln>
                            <a:noFill/>
                          </a:ln>
                          <a:latin typeface="Times New Roman" panose="02020603050405020304" pitchFamily="18" charset="0"/>
                          <a:ea typeface="宋体" panose="02010600030101010101" pitchFamily="2" charset="-122"/>
                          <a:sym typeface="+mn-ea"/>
                        </a:rPr>
                        <a:t>SGS</a:t>
                      </a:r>
                      <a:r>
                        <a:rPr lang="zh-CN" altLang="en-US" sz="1400" dirty="0" smtClean="0">
                          <a:ln>
                            <a:noFill/>
                          </a:ln>
                          <a:latin typeface="Times New Roman" panose="02020603050405020304" pitchFamily="18" charset="0"/>
                          <a:ea typeface="宋体" panose="02010600030101010101" pitchFamily="2" charset="-122"/>
                          <a:sym typeface="+mn-ea"/>
                        </a:rPr>
                        <a:t>、</a:t>
                      </a:r>
                      <a:r>
                        <a:rPr lang="en-US" altLang="zh-CN" sz="1400" dirty="0" smtClean="0">
                          <a:ln>
                            <a:noFill/>
                          </a:ln>
                          <a:latin typeface="Times New Roman" panose="02020603050405020304" pitchFamily="18" charset="0"/>
                          <a:ea typeface="宋体" panose="02010600030101010101" pitchFamily="2" charset="-122"/>
                          <a:sym typeface="+mn-ea"/>
                        </a:rPr>
                        <a:t>ITS</a:t>
                      </a:r>
                      <a:r>
                        <a:rPr lang="zh-CN" altLang="en-US" sz="1400" dirty="0" smtClean="0">
                          <a:ln>
                            <a:noFill/>
                          </a:ln>
                          <a:latin typeface="Times New Roman" panose="02020603050405020304" pitchFamily="18" charset="0"/>
                          <a:ea typeface="宋体" panose="02010600030101010101" pitchFamily="2" charset="-122"/>
                          <a:sym typeface="+mn-ea"/>
                        </a:rPr>
                        <a:t>等授权机构</a:t>
                      </a:r>
                      <a:endParaRPr kumimoji="0" lang="zh-CN" alt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94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</a:pPr>
                      <a:r>
                        <a:rPr kumimoji="0" lang="zh-CN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审核和监督要求</a:t>
                      </a:r>
                      <a:endParaRPr kumimoji="0" lang="zh-CN" alt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</a:pPr>
                      <a:r>
                        <a:rPr kumimoji="0" lang="zh-CN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型式试验</a:t>
                      </a:r>
                      <a:endParaRPr kumimoji="0" lang="zh-CN" alt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</a:pPr>
                      <a:r>
                        <a:rPr kumimoji="0" lang="zh-CN" alt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型式试验</a:t>
                      </a:r>
                      <a:r>
                        <a:rPr kumimoji="0" lang="en-US" altLang="zh-CN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+</a:t>
                      </a:r>
                      <a:r>
                        <a:rPr kumimoji="0" lang="zh-CN" alt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年审</a:t>
                      </a:r>
                      <a:endParaRPr kumimoji="0" lang="zh-CN" alt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16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</a:pPr>
                      <a:r>
                        <a:rPr kumimoji="0" lang="zh-CN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认证标识</a:t>
                      </a:r>
                      <a:endParaRPr kumimoji="0" lang="zh-CN" alt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</a:pPr>
                      <a:endParaRPr kumimoji="0" lang="zh-CN" altLang="zh-CN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</a:pPr>
                      <a:endParaRPr kumimoji="0" lang="zh-CN" altLang="zh-CN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511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</a:pPr>
                      <a:r>
                        <a:rPr kumimoji="0" lang="zh-CN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标识要求</a:t>
                      </a:r>
                      <a:endParaRPr kumimoji="0" lang="zh-CN" alt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76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</a:pPr>
                      <a:r>
                        <a:rPr kumimoji="0" lang="zh-CN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电压频率要求</a:t>
                      </a:r>
                      <a:endParaRPr kumimoji="0" lang="zh-CN" alt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</a:pPr>
                      <a:r>
                        <a:rPr kumimoji="0" lang="en-US" altLang="zh-CN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230V~ 50/60Hz</a:t>
                      </a:r>
                      <a:r>
                        <a:rPr kumimoji="0" lang="zh-CN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（包含</a:t>
                      </a:r>
                      <a:r>
                        <a:rPr kumimoji="0" lang="en-US" altLang="zh-CN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230V~</a:t>
                      </a:r>
                      <a:r>
                        <a:rPr kumimoji="0" lang="zh-CN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亦可）</a:t>
                      </a:r>
                      <a:endParaRPr kumimoji="0" lang="zh-CN" alt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</a:pPr>
                      <a:r>
                        <a:rPr kumimoji="0" lang="en-US" altLang="zh-CN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230V~ 50Hz</a:t>
                      </a:r>
                      <a:r>
                        <a:rPr kumimoji="0" lang="zh-CN" alt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（包含</a:t>
                      </a:r>
                      <a:r>
                        <a:rPr kumimoji="0" lang="en-US" altLang="zh-CN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230V~</a:t>
                      </a:r>
                      <a:r>
                        <a:rPr kumimoji="0" lang="zh-CN" alt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亦可）</a:t>
                      </a:r>
                      <a:endParaRPr kumimoji="0" lang="zh-CN" alt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30250">
                <a:tc>
                  <a:txBody>
                    <a:bodyPr/>
                    <a:p>
                      <a:pPr marL="0" marR="0" lvl="0" indent="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</a:pPr>
                      <a:r>
                        <a:rPr kumimoji="0" lang="zh-CN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影响力</a:t>
                      </a:r>
                      <a:endParaRPr kumimoji="0" lang="zh-CN" alt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marL="0" marR="0" lvl="0" indent="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</a:pPr>
                      <a:r>
                        <a:rPr lang="zh-CN" altLang="en-US" sz="1400" dirty="0" smtClean="0">
                          <a:ln>
                            <a:noFill/>
                          </a:ln>
                          <a:latin typeface="Times New Roman" panose="02020603050405020304" pitchFamily="18" charset="0"/>
                          <a:ea typeface="宋体" panose="02010600030101010101" pitchFamily="2" charset="-122"/>
                          <a:sym typeface="+mn-ea"/>
                        </a:rPr>
                        <a:t>无须年费，无须工厂检查，工厂对产品符合性的自我宣告，公信力及市场接受程度低</a:t>
                      </a:r>
                      <a:endParaRPr lang="zh-CN" altLang="en-US" sz="1400" dirty="0" smtClean="0">
                        <a:ln>
                          <a:noFill/>
                        </a:ln>
                        <a:latin typeface="Times New Roman" panose="02020603050405020304" pitchFamily="18" charset="0"/>
                        <a:ea typeface="宋体" panose="02010600030101010101" pitchFamily="2" charset="-122"/>
                        <a:sym typeface="+mn-ea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marL="0" marR="0" lvl="0" indent="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</a:pPr>
                      <a:r>
                        <a:rPr lang="zh-CN" altLang="en-US" sz="1400" smtClean="0">
                          <a:ln>
                            <a:noFill/>
                          </a:ln>
                          <a:latin typeface="Times New Roman" panose="02020603050405020304" pitchFamily="18" charset="0"/>
                          <a:ea typeface="宋体" panose="02010600030101010101" pitchFamily="2" charset="-122"/>
                          <a:sym typeface="+mn-ea"/>
                        </a:rPr>
                        <a:t>必须缴年费，每年必须进行工厂检查，</a:t>
                      </a:r>
                      <a:endParaRPr lang="zh-CN" altLang="en-US" sz="1400" smtClean="0">
                        <a:ln>
                          <a:noFill/>
                        </a:ln>
                        <a:latin typeface="Times New Roman" panose="02020603050405020304" pitchFamily="18" charset="0"/>
                        <a:ea typeface="宋体" panose="02010600030101010101" pitchFamily="2" charset="-122"/>
                        <a:sym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</a:pPr>
                      <a:r>
                        <a:rPr kumimoji="0" lang="zh-CN" alt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由授权测试单位来核发 GS 标志，公信力及市场接受度高</a:t>
                      </a:r>
                      <a:endParaRPr kumimoji="0" lang="zh-CN" alt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7" name="Picture 52" descr="ce"/>
          <p:cNvPicPr>
            <a:picLocks noChangeAspect="1" noChangeArrowheads="1"/>
          </p:cNvPicPr>
          <p:nvPr/>
        </p:nvPicPr>
        <p:blipFill>
          <a:blip r:embed="rId1"/>
          <a:srcRect/>
          <a:stretch>
            <a:fillRect/>
          </a:stretch>
        </p:blipFill>
        <p:spPr bwMode="auto">
          <a:xfrm>
            <a:off x="2844165" y="4580890"/>
            <a:ext cx="66421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630" name="Picture 5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64640" y="4580573"/>
            <a:ext cx="431800" cy="3429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</p:pic>
      <p:pic>
        <p:nvPicPr>
          <p:cNvPr id="24631" name="Picture 56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012022" y="4508818"/>
            <a:ext cx="720725" cy="31273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</p:pic>
      <p:pic>
        <p:nvPicPr>
          <p:cNvPr id="24632" name="Picture 57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940425" y="4869180"/>
            <a:ext cx="774065" cy="34353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</p:pic>
      <p:pic>
        <p:nvPicPr>
          <p:cNvPr id="24633" name="Picture 58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308850" y="4580890"/>
            <a:ext cx="1186815" cy="5873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 altLang="en-US"/>
              <a:t>北欧四国认证</a:t>
            </a:r>
            <a:endParaRPr lang="zh-CN" altLang="en-US"/>
          </a:p>
        </p:txBody>
      </p:sp>
      <p:graphicFrame>
        <p:nvGraphicFramePr>
          <p:cNvPr id="5" name="内容占位符 4"/>
          <p:cNvGraphicFramePr/>
          <p:nvPr>
            <p:ph idx="1"/>
          </p:nvPr>
        </p:nvGraphicFramePr>
        <p:xfrm>
          <a:off x="304800" y="1554162"/>
          <a:ext cx="8686800" cy="4410710"/>
        </p:xfrm>
        <a:graphic>
          <a:graphicData uri="http://schemas.openxmlformats.org/drawingml/2006/table">
            <a:tbl>
              <a:tblPr/>
              <a:tblGrid>
                <a:gridCol w="1196975"/>
                <a:gridCol w="1724025"/>
                <a:gridCol w="2171700"/>
                <a:gridCol w="1647825"/>
                <a:gridCol w="1946275"/>
              </a:tblGrid>
              <a:tr h="504825">
                <a:tc gridSpan="5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</a:pPr>
                      <a:r>
                        <a:rPr kumimoji="0" lang="zh-CN" alt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北欧四国认证</a:t>
                      </a:r>
                      <a:endParaRPr kumimoji="0" lang="zh-CN" altLang="en-U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</a:tr>
              <a:tr h="4175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</a:pPr>
                      <a:r>
                        <a:rPr kumimoji="0" lang="zh-CN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认证类型</a:t>
                      </a:r>
                      <a:endParaRPr kumimoji="0" lang="zh-CN" alt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</a:pPr>
                      <a:r>
                        <a:rPr kumimoji="0" lang="zh-CN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强制性认证</a:t>
                      </a:r>
                      <a:endParaRPr kumimoji="0" lang="zh-CN" alt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</a:pPr>
                      <a:r>
                        <a:rPr kumimoji="0" lang="zh-CN" alt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强制性认证</a:t>
                      </a:r>
                      <a:endParaRPr kumimoji="0" lang="zh-CN" alt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</a:pPr>
                      <a:r>
                        <a:rPr kumimoji="0" lang="zh-CN" alt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强制性认证</a:t>
                      </a:r>
                      <a:endParaRPr kumimoji="0" lang="zh-CN" alt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</a:pPr>
                      <a:r>
                        <a:rPr kumimoji="0" lang="zh-CN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强制性认证</a:t>
                      </a:r>
                      <a:endParaRPr kumimoji="0" lang="zh-CN" alt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48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</a:pPr>
                      <a:r>
                        <a:rPr kumimoji="0" lang="zh-CN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适用范围</a:t>
                      </a:r>
                      <a:endParaRPr kumimoji="0" lang="zh-CN" alt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</a:pPr>
                      <a:r>
                        <a:rPr kumimoji="0" lang="zh-CN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丹麦</a:t>
                      </a:r>
                      <a:endParaRPr kumimoji="0" lang="zh-CN" alt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</a:pPr>
                      <a:r>
                        <a:rPr kumimoji="0" lang="zh-CN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挪威</a:t>
                      </a:r>
                      <a:endParaRPr kumimoji="0" lang="zh-CN" alt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</a:pPr>
                      <a:r>
                        <a:rPr kumimoji="0" lang="zh-CN" alt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芬兰</a:t>
                      </a:r>
                      <a:endParaRPr kumimoji="0" lang="zh-CN" alt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</a:pPr>
                      <a:r>
                        <a:rPr kumimoji="0" lang="zh-CN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瑞典</a:t>
                      </a:r>
                      <a:endParaRPr kumimoji="0" lang="zh-CN" alt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476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</a:pPr>
                      <a:r>
                        <a:rPr kumimoji="0" lang="zh-CN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出证机构</a:t>
                      </a:r>
                      <a:endParaRPr kumimoji="0" lang="zh-CN" alt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</a:pPr>
                      <a:r>
                        <a:rPr kumimoji="0" lang="zh-CN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ＤＥＭＫＯ（丹麦电器标准协会）</a:t>
                      </a:r>
                      <a:endParaRPr kumimoji="0" lang="zh-CN" alt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</a:pPr>
                      <a:r>
                        <a:rPr kumimoji="0" lang="zh-CN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ＮＥＭＫＯ（挪威电器标准协会）</a:t>
                      </a:r>
                      <a:endParaRPr kumimoji="0" lang="zh-CN" alt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</a:pPr>
                      <a:r>
                        <a:rPr kumimoji="0" lang="zh-CN" alt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ＦＩＭＫＯ（芬兰电器标准协会）</a:t>
                      </a:r>
                      <a:endParaRPr kumimoji="0" lang="zh-CN" alt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</a:pPr>
                      <a:r>
                        <a:rPr kumimoji="0" lang="zh-CN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ＳＥＭＫＯ（瑞典电器标准协会）</a:t>
                      </a:r>
                      <a:endParaRPr kumimoji="0" lang="zh-CN" alt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94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</a:pPr>
                      <a:r>
                        <a:rPr kumimoji="0" lang="zh-CN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审核和监督要求</a:t>
                      </a:r>
                      <a:endParaRPr kumimoji="0" lang="zh-CN" alt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</a:pPr>
                      <a:r>
                        <a:rPr kumimoji="0" lang="zh-CN" alt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型式试验</a:t>
                      </a:r>
                      <a:r>
                        <a:rPr kumimoji="0" lang="en-US" altLang="zh-CN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+</a:t>
                      </a:r>
                      <a:r>
                        <a:rPr kumimoji="0" lang="zh-CN" alt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审厂（注：该四国的认证机构之间 定立了协议，互相认可彼此的测试结果。换言之，只要您的产品 获得其中北欧四国中任何一个国家的认证，如果您还需要其余 </a:t>
                      </a:r>
                      <a:r>
                        <a:rPr kumimoji="0" lang="en-US" altLang="zh-CN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3 </a:t>
                      </a:r>
                      <a:r>
                        <a:rPr kumimoji="0" lang="zh-CN" alt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个 国家的认证，您不需要再提供产品进行检测，就可以轻易的取得 证书）</a:t>
                      </a:r>
                      <a:endParaRPr kumimoji="0" lang="zh-CN" alt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</a:tr>
              <a:tr h="6556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</a:pPr>
                      <a:r>
                        <a:rPr kumimoji="0" lang="zh-CN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认证标识</a:t>
                      </a:r>
                      <a:endParaRPr kumimoji="0" lang="zh-CN" alt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</a:pPr>
                      <a:endParaRPr kumimoji="0" lang="zh-CN" altLang="zh-CN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</a:pPr>
                      <a:endParaRPr kumimoji="0" lang="zh-CN" altLang="zh-CN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</a:pPr>
                      <a:endParaRPr kumimoji="0" lang="zh-CN" altLang="zh-CN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</a:pPr>
                      <a:endParaRPr kumimoji="0" lang="zh-CN" altLang="zh-CN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22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</a:pPr>
                      <a:r>
                        <a:rPr kumimoji="0" lang="zh-CN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标识要求</a:t>
                      </a:r>
                      <a:endParaRPr kumimoji="0" lang="zh-CN" alt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127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</a:pPr>
                      <a:r>
                        <a:rPr kumimoji="0" lang="zh-CN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电压频率要求</a:t>
                      </a:r>
                      <a:endParaRPr kumimoji="0" lang="zh-CN" alt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</a:pPr>
                      <a:r>
                        <a:rPr kumimoji="0" lang="en-US" altLang="zh-CN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230V~50Hz</a:t>
                      </a:r>
                      <a:r>
                        <a:rPr kumimoji="0" lang="zh-CN" alt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（包括</a:t>
                      </a:r>
                      <a:r>
                        <a:rPr kumimoji="0" lang="en-US" altLang="zh-CN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230V~</a:t>
                      </a:r>
                      <a:r>
                        <a:rPr kumimoji="0" lang="zh-CN" alt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亦可）</a:t>
                      </a:r>
                      <a:endParaRPr kumimoji="0" lang="zh-CN" alt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</a:tr>
            </a:tbl>
          </a:graphicData>
        </a:graphic>
      </p:graphicFrame>
      <p:pic>
        <p:nvPicPr>
          <p:cNvPr id="25653" name="Picture 66"/>
          <p:cNvPicPr>
            <a:picLocks noChangeAspect="1" noChangeArrowheads="1"/>
          </p:cNvPicPr>
          <p:nvPr/>
        </p:nvPicPr>
        <p:blipFill>
          <a:blip r:embed="rId1"/>
          <a:srcRect/>
          <a:stretch>
            <a:fillRect/>
          </a:stretch>
        </p:blipFill>
        <p:spPr bwMode="auto">
          <a:xfrm>
            <a:off x="2052301" y="4437386"/>
            <a:ext cx="762000" cy="7334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</p:pic>
      <p:pic>
        <p:nvPicPr>
          <p:cNvPr id="25654" name="Picture 67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852545" y="4364991"/>
            <a:ext cx="742950" cy="6953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</p:pic>
      <p:pic>
        <p:nvPicPr>
          <p:cNvPr id="25655" name="Picture 68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796280" y="4364673"/>
            <a:ext cx="762000" cy="7334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</p:pic>
      <p:pic>
        <p:nvPicPr>
          <p:cNvPr id="25656" name="Picture 69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812088" y="4437063"/>
            <a:ext cx="676275" cy="6762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 altLang="zh-CN" dirty="0">
                <a:sym typeface="+mn-ea"/>
              </a:rPr>
              <a:t>UL/CSA/ETL</a:t>
            </a:r>
            <a:r>
              <a:rPr lang="zh-CN" altLang="en-US" dirty="0">
                <a:sym typeface="+mn-ea"/>
              </a:rPr>
              <a:t>认证</a:t>
            </a:r>
            <a:endParaRPr lang="zh-CN" altLang="en-US" dirty="0">
              <a:sym typeface="+mn-ea"/>
            </a:endParaRPr>
          </a:p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fontScale="90000"/>
          </a:bodyPr>
          <a:p>
            <a:pPr algn="l"/>
            <a:r>
              <a:rPr lang="en-US" altLang="zh-CN" dirty="0">
                <a:sym typeface="+mn-ea"/>
              </a:rPr>
              <a:t>UL/CSA/ETL</a:t>
            </a:r>
            <a:r>
              <a:rPr lang="zh-CN" altLang="en-US" dirty="0">
                <a:sym typeface="+mn-ea"/>
              </a:rPr>
              <a:t>标识是对电子电气产品的安全的认可的标识。</a:t>
            </a:r>
            <a:r>
              <a:rPr lang="en-US" altLang="zh-CN" dirty="0">
                <a:sym typeface="+mn-ea"/>
              </a:rPr>
              <a:t>UL</a:t>
            </a:r>
            <a:r>
              <a:rPr lang="zh-CN" altLang="en-US" dirty="0">
                <a:sym typeface="+mn-ea"/>
              </a:rPr>
              <a:t>、</a:t>
            </a:r>
            <a:r>
              <a:rPr lang="en-US" altLang="zh-CN" dirty="0">
                <a:sym typeface="+mn-ea"/>
              </a:rPr>
              <a:t>CSA</a:t>
            </a:r>
            <a:r>
              <a:rPr lang="zh-CN" altLang="en-US" dirty="0">
                <a:sym typeface="+mn-ea"/>
              </a:rPr>
              <a:t>、</a:t>
            </a:r>
            <a:r>
              <a:rPr lang="en-US" altLang="zh-CN" dirty="0">
                <a:sym typeface="+mn-ea"/>
              </a:rPr>
              <a:t>ETL</a:t>
            </a:r>
            <a:r>
              <a:rPr lang="zh-CN" altLang="en-US" dirty="0">
                <a:sym typeface="+mn-ea"/>
              </a:rPr>
              <a:t>三家认证构根据</a:t>
            </a:r>
            <a:r>
              <a:rPr lang="en-US" altLang="zh-CN" dirty="0">
                <a:sym typeface="+mn-ea"/>
              </a:rPr>
              <a:t>UL</a:t>
            </a:r>
            <a:r>
              <a:rPr lang="zh-CN" altLang="en-US" dirty="0">
                <a:sym typeface="+mn-ea"/>
              </a:rPr>
              <a:t>标准和加拿大</a:t>
            </a:r>
            <a:r>
              <a:rPr lang="en-US" altLang="zh-CN" dirty="0">
                <a:sym typeface="+mn-ea"/>
              </a:rPr>
              <a:t>CSA</a:t>
            </a:r>
            <a:r>
              <a:rPr lang="zh-CN" altLang="en-US" dirty="0">
                <a:sym typeface="+mn-ea"/>
              </a:rPr>
              <a:t>标准，对产品标注</a:t>
            </a:r>
            <a:r>
              <a:rPr lang="en-US" altLang="zh-CN" dirty="0" err="1">
                <a:sym typeface="+mn-ea"/>
              </a:rPr>
              <a:t>cULs</a:t>
            </a:r>
            <a:r>
              <a:rPr lang="en-US" altLang="zh-CN" dirty="0">
                <a:sym typeface="+mn-ea"/>
              </a:rPr>
              <a:t>/ </a:t>
            </a:r>
            <a:r>
              <a:rPr lang="en-US" altLang="zh-CN" dirty="0" err="1">
                <a:sym typeface="+mn-ea"/>
              </a:rPr>
              <a:t>cETLs</a:t>
            </a:r>
            <a:r>
              <a:rPr lang="zh-CN" altLang="en-US" dirty="0">
                <a:sym typeface="+mn-ea"/>
              </a:rPr>
              <a:t>标识，同时使产品能顺利在美国和加拿大的市场上流通。</a:t>
            </a:r>
            <a:endParaRPr lang="zh-CN" altLang="en-US" dirty="0">
              <a:sym typeface="+mn-ea"/>
            </a:endParaRPr>
          </a:p>
          <a:p>
            <a:pPr algn="l"/>
            <a:r>
              <a:rPr lang="zh-CN" altLang="en-US" dirty="0">
                <a:sym typeface="+mn-ea"/>
              </a:rPr>
              <a:t>  </a:t>
            </a:r>
            <a:r>
              <a:rPr lang="en-US" altLang="zh-CN" dirty="0">
                <a:sym typeface="+mn-ea"/>
              </a:rPr>
              <a:t>UL/CSA/ETL</a:t>
            </a:r>
            <a:r>
              <a:rPr lang="zh-CN" altLang="en-US" dirty="0">
                <a:sym typeface="+mn-ea"/>
              </a:rPr>
              <a:t>认证均为自愿性认证，但是进入美国和加拿大的产品都需通过</a:t>
            </a:r>
            <a:r>
              <a:rPr lang="en-US" altLang="zh-CN" dirty="0">
                <a:sym typeface="+mn-ea"/>
              </a:rPr>
              <a:t>NRTL(NRTL</a:t>
            </a:r>
            <a:r>
              <a:rPr lang="zh-CN" altLang="en-US" dirty="0">
                <a:sym typeface="+mn-ea"/>
              </a:rPr>
              <a:t>即指国家认可实验室 </a:t>
            </a:r>
            <a:r>
              <a:rPr lang="en-US" altLang="zh-CN" dirty="0">
                <a:sym typeface="+mn-ea"/>
              </a:rPr>
              <a:t>)</a:t>
            </a:r>
            <a:r>
              <a:rPr lang="zh-CN" altLang="en-US" dirty="0">
                <a:sym typeface="+mn-ea"/>
              </a:rPr>
              <a:t>的认证，同时加上历史原因和人类观念等原因，导致没有标示这些标识的产品不能在美国和加拿大的市场销售。   </a:t>
            </a:r>
            <a:endParaRPr lang="zh-CN" altLang="en-US" dirty="0">
              <a:sym typeface="+mn-ea"/>
            </a:endParaRPr>
          </a:p>
          <a:p>
            <a:endParaRPr lang="zh-CN" altLang="en-US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 altLang="zh-CN" dirty="0">
                <a:sym typeface="+mn-ea"/>
              </a:rPr>
              <a:t>UL/CSA/ETL</a:t>
            </a:r>
            <a:r>
              <a:rPr lang="zh-CN" altLang="en-US" dirty="0">
                <a:sym typeface="+mn-ea"/>
              </a:rPr>
              <a:t>认证</a:t>
            </a:r>
            <a:endParaRPr lang="zh-CN" altLang="en-US"/>
          </a:p>
        </p:txBody>
      </p:sp>
      <p:graphicFrame>
        <p:nvGraphicFramePr>
          <p:cNvPr id="4" name="内容占位符 3"/>
          <p:cNvGraphicFramePr/>
          <p:nvPr>
            <p:ph idx="1"/>
          </p:nvPr>
        </p:nvGraphicFramePr>
        <p:xfrm>
          <a:off x="304800" y="1554162"/>
          <a:ext cx="8686800" cy="3989070"/>
        </p:xfrm>
        <a:graphic>
          <a:graphicData uri="http://schemas.openxmlformats.org/drawingml/2006/table">
            <a:tbl>
              <a:tblPr/>
              <a:tblGrid>
                <a:gridCol w="1217295"/>
                <a:gridCol w="2415540"/>
                <a:gridCol w="2263140"/>
                <a:gridCol w="2790825"/>
              </a:tblGrid>
              <a:tr h="6619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</a:pPr>
                      <a:endParaRPr kumimoji="0" lang="zh-CN" altLang="zh-CN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</a:pPr>
                      <a:r>
                        <a:rPr kumimoji="0" lang="en-US" altLang="zh-CN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UL</a:t>
                      </a:r>
                      <a:r>
                        <a:rPr kumimoji="0" lang="zh-CN" alt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认证</a:t>
                      </a:r>
                      <a:endParaRPr kumimoji="0" lang="zh-CN" altLang="en-US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</a:pPr>
                      <a:r>
                        <a:rPr kumimoji="0" lang="en-US" altLang="zh-CN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ETL</a:t>
                      </a:r>
                      <a:r>
                        <a:rPr kumimoji="0" lang="zh-CN" alt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认证</a:t>
                      </a:r>
                      <a:endParaRPr kumimoji="0" lang="zh-CN" alt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</a:pPr>
                      <a:r>
                        <a:rPr kumimoji="0" lang="en-US" altLang="zh-CN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CSA</a:t>
                      </a:r>
                      <a:r>
                        <a:rPr kumimoji="0" lang="zh-CN" alt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认证</a:t>
                      </a:r>
                      <a:endParaRPr kumimoji="0" lang="zh-CN" alt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175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</a:pPr>
                      <a:r>
                        <a:rPr kumimoji="0" lang="zh-CN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认证类型</a:t>
                      </a:r>
                      <a:endParaRPr kumimoji="0" lang="zh-CN" alt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</a:pPr>
                      <a:r>
                        <a:rPr kumimoji="0" lang="zh-CN" alt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自愿性认证</a:t>
                      </a:r>
                      <a:endParaRPr kumimoji="0" lang="zh-CN" alt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</a:pPr>
                      <a:r>
                        <a:rPr kumimoji="0" lang="zh-CN" alt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自愿性认证</a:t>
                      </a:r>
                      <a:endParaRPr kumimoji="0" lang="zh-CN" alt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</a:pPr>
                      <a:r>
                        <a:rPr kumimoji="0" lang="zh-CN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自愿性认证</a:t>
                      </a:r>
                      <a:endParaRPr kumimoji="0" lang="zh-CN" alt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48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</a:pPr>
                      <a:r>
                        <a:rPr kumimoji="0" lang="zh-CN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适用范围</a:t>
                      </a:r>
                      <a:endParaRPr kumimoji="0" lang="zh-CN" alt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</a:pPr>
                      <a:r>
                        <a:rPr kumimoji="0" lang="zh-CN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美国和加拿大</a:t>
                      </a:r>
                      <a:endParaRPr kumimoji="0" lang="zh-CN" alt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</a:pPr>
                      <a:r>
                        <a:rPr kumimoji="0" lang="zh-CN" alt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美国和加拿大</a:t>
                      </a:r>
                      <a:endParaRPr kumimoji="0" lang="zh-CN" alt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</a:pPr>
                      <a:r>
                        <a:rPr kumimoji="0" lang="zh-CN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美国和加拿大</a:t>
                      </a:r>
                      <a:endParaRPr kumimoji="0" lang="zh-CN" alt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492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</a:pPr>
                      <a:r>
                        <a:rPr kumimoji="0" lang="zh-CN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出证机构</a:t>
                      </a:r>
                      <a:endParaRPr kumimoji="0" lang="zh-CN" alt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</a:pPr>
                      <a:r>
                        <a:rPr kumimoji="0" lang="en-US" altLang="zh-CN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UL</a:t>
                      </a:r>
                      <a:endParaRPr kumimoji="0" lang="en-US" altLang="zh-CN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</a:pPr>
                      <a:r>
                        <a:rPr kumimoji="0" lang="en-US" altLang="zh-CN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ITS(</a:t>
                      </a:r>
                      <a:r>
                        <a:rPr kumimoji="0" lang="en-US" altLang="zh-CN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Interk</a:t>
                      </a:r>
                      <a:r>
                        <a:rPr kumimoji="0" lang="en-US" altLang="zh-CN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)</a:t>
                      </a:r>
                      <a:endParaRPr kumimoji="0" lang="en-US" altLang="zh-CN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</a:pPr>
                      <a:r>
                        <a:rPr kumimoji="0" lang="en-US" altLang="zh-CN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CSA</a:t>
                      </a:r>
                      <a:endParaRPr kumimoji="0" lang="en-US" altLang="zh-CN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94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</a:pPr>
                      <a:r>
                        <a:rPr kumimoji="0" lang="zh-CN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审核和监督要求</a:t>
                      </a:r>
                      <a:endParaRPr kumimoji="0" lang="zh-CN" alt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</a:pPr>
                      <a:r>
                        <a:rPr kumimoji="0" lang="zh-CN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型式试验</a:t>
                      </a:r>
                      <a:r>
                        <a:rPr kumimoji="0" lang="en-US" altLang="zh-CN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+</a:t>
                      </a:r>
                      <a:r>
                        <a:rPr kumimoji="0" lang="zh-CN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年审</a:t>
                      </a:r>
                      <a:r>
                        <a:rPr kumimoji="0" lang="en-US" altLang="zh-CN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(4</a:t>
                      </a:r>
                      <a:r>
                        <a:rPr kumimoji="0" lang="zh-CN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次</a:t>
                      </a:r>
                      <a:r>
                        <a:rPr kumimoji="0" lang="en-US" altLang="zh-CN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/</a:t>
                      </a:r>
                      <a:r>
                        <a:rPr kumimoji="0" lang="zh-CN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年</a:t>
                      </a:r>
                      <a:r>
                        <a:rPr kumimoji="0" lang="en-US" altLang="zh-CN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)</a:t>
                      </a:r>
                      <a:endParaRPr kumimoji="0" lang="en-US" altLang="zh-CN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</a:pPr>
                      <a:r>
                        <a:rPr kumimoji="0" lang="zh-CN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型式试验</a:t>
                      </a:r>
                      <a:r>
                        <a:rPr kumimoji="0" lang="en-US" altLang="zh-CN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+</a:t>
                      </a:r>
                      <a:r>
                        <a:rPr kumimoji="0" lang="zh-CN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年审</a:t>
                      </a:r>
                      <a:r>
                        <a:rPr kumimoji="0" lang="en-US" altLang="zh-CN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(4</a:t>
                      </a:r>
                      <a:r>
                        <a:rPr kumimoji="0" lang="zh-CN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次</a:t>
                      </a:r>
                      <a:r>
                        <a:rPr kumimoji="0" lang="en-US" altLang="zh-CN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/</a:t>
                      </a:r>
                      <a:r>
                        <a:rPr kumimoji="0" lang="zh-CN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年</a:t>
                      </a:r>
                      <a:r>
                        <a:rPr kumimoji="0" lang="en-US" altLang="zh-CN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)</a:t>
                      </a:r>
                      <a:endParaRPr kumimoji="0" lang="en-US" altLang="zh-CN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</a:pPr>
                      <a:r>
                        <a:rPr kumimoji="0" lang="zh-CN" alt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型式试验</a:t>
                      </a:r>
                      <a:r>
                        <a:rPr kumimoji="0" lang="en-US" altLang="zh-CN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+</a:t>
                      </a:r>
                      <a:r>
                        <a:rPr kumimoji="0" lang="zh-CN" alt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年审</a:t>
                      </a:r>
                      <a:r>
                        <a:rPr kumimoji="0" lang="en-US" altLang="zh-CN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(2-4</a:t>
                      </a:r>
                      <a:r>
                        <a:rPr kumimoji="0" lang="zh-CN" alt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次</a:t>
                      </a:r>
                      <a:r>
                        <a:rPr kumimoji="0" lang="en-US" altLang="zh-CN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/</a:t>
                      </a:r>
                      <a:r>
                        <a:rPr kumimoji="0" lang="zh-CN" alt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年</a:t>
                      </a:r>
                      <a:r>
                        <a:rPr kumimoji="0" lang="en-US" altLang="zh-CN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)</a:t>
                      </a:r>
                      <a:endParaRPr kumimoji="0" lang="en-US" altLang="zh-CN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16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</a:pPr>
                      <a:r>
                        <a:rPr kumimoji="0" lang="zh-CN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认证标识</a:t>
                      </a:r>
                      <a:endParaRPr kumimoji="0" lang="zh-CN" alt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</a:pPr>
                      <a:endParaRPr kumimoji="0" lang="zh-CN" altLang="zh-CN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</a:pPr>
                      <a:endParaRPr kumimoji="0" lang="zh-CN" altLang="zh-CN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</a:pPr>
                      <a:endParaRPr kumimoji="0" lang="zh-CN" altLang="zh-CN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22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</a:pPr>
                      <a:r>
                        <a:rPr kumimoji="0" lang="zh-CN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标识要求</a:t>
                      </a:r>
                      <a:endParaRPr kumimoji="0" lang="zh-CN" alt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302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</a:pPr>
                      <a:r>
                        <a:rPr kumimoji="0" lang="zh-CN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电压频率要求</a:t>
                      </a:r>
                      <a:endParaRPr kumimoji="0" lang="zh-CN" alt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</a:pPr>
                      <a:r>
                        <a:rPr kumimoji="0" lang="en-US" altLang="zh-CN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120V~ 60Hz</a:t>
                      </a:r>
                      <a:r>
                        <a:rPr kumimoji="0" lang="zh-CN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（具体需参考标准）</a:t>
                      </a:r>
                      <a:endParaRPr kumimoji="0" lang="zh-CN" alt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</a:pPr>
                      <a:r>
                        <a:rPr kumimoji="0" lang="en-US" altLang="zh-CN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120V~ 60Hz</a:t>
                      </a:r>
                      <a:r>
                        <a:rPr kumimoji="0" lang="zh-CN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（具体需参考标准）</a:t>
                      </a:r>
                      <a:endParaRPr kumimoji="0" lang="zh-CN" alt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</a:pPr>
                      <a:endParaRPr kumimoji="0" lang="en-US" altLang="zh-CN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</a:pPr>
                      <a:r>
                        <a:rPr kumimoji="0" lang="en-US" altLang="zh-CN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120V~ 60Hz</a:t>
                      </a:r>
                      <a:r>
                        <a:rPr kumimoji="0" lang="zh-CN" alt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（具体需参考标准）</a:t>
                      </a:r>
                      <a:endParaRPr kumimoji="0" lang="zh-CN" alt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</a:pPr>
                      <a:endParaRPr kumimoji="0" lang="en-US" altLang="zh-CN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27699" name="Picture 52"/>
          <p:cNvPicPr>
            <a:picLocks noChangeAspect="1" noChangeArrowheads="1"/>
          </p:cNvPicPr>
          <p:nvPr/>
        </p:nvPicPr>
        <p:blipFill>
          <a:blip r:embed="rId1"/>
          <a:srcRect/>
          <a:stretch>
            <a:fillRect/>
          </a:stretch>
        </p:blipFill>
        <p:spPr bwMode="auto">
          <a:xfrm>
            <a:off x="1764189" y="4077018"/>
            <a:ext cx="1081088" cy="7493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</p:pic>
      <p:pic>
        <p:nvPicPr>
          <p:cNvPr id="27700" name="Picture 5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915127" y="4221480"/>
            <a:ext cx="828675" cy="5048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</p:pic>
      <p:pic>
        <p:nvPicPr>
          <p:cNvPr id="27701" name="Picture 5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00246" y="4004628"/>
            <a:ext cx="936625" cy="711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</p:pic>
      <p:pic>
        <p:nvPicPr>
          <p:cNvPr id="27702" name="Picture 55" descr="csamarks_0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235508" y="4004946"/>
            <a:ext cx="790575" cy="727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fontScale="90000" lnSpcReduction="20000"/>
          </a:bodyPr>
          <a:p>
            <a:r>
              <a:rPr lang="zh-CN" altLang="en-US"/>
              <a:t>UL安全认证分三种：认可，列名，分级，三种方式标志不一样（见下图）</a:t>
            </a:r>
            <a:endParaRPr lang="zh-CN" altLang="en-US"/>
          </a:p>
          <a:p>
            <a:endParaRPr lang="zh-CN" altLang="en-US"/>
          </a:p>
          <a:p>
            <a:endParaRPr lang="zh-CN" altLang="en-US"/>
          </a:p>
          <a:p>
            <a:r>
              <a:rPr lang="zh-CN" altLang="en-US"/>
              <a:t>      ：依照加拿大标准认证的产品标志，通行加拿大市场</a:t>
            </a:r>
            <a:endParaRPr lang="zh-CN" altLang="en-US"/>
          </a:p>
          <a:p>
            <a:r>
              <a:rPr lang="zh-CN" altLang="en-US"/>
              <a:t>     ：依照美国标准认证的产品标志，通行美国市场</a:t>
            </a:r>
            <a:endParaRPr lang="zh-CN" altLang="en-US"/>
          </a:p>
          <a:p>
            <a:r>
              <a:rPr lang="zh-CN" altLang="en-US"/>
              <a:t>    ：依照美国及加拿大标准认证的产品标志，通行美国及加拿大市场</a:t>
            </a:r>
            <a:endParaRPr lang="zh-CN" altLang="en-US"/>
          </a:p>
        </p:txBody>
      </p:sp>
      <p:pic>
        <p:nvPicPr>
          <p:cNvPr id="4" name="图片 -2147482611" descr="ul0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44575" y="2349500"/>
            <a:ext cx="6524625" cy="815975"/>
          </a:xfrm>
          <a:prstGeom prst="rect">
            <a:avLst/>
          </a:prstGeom>
          <a:noFill/>
          <a:ln w="9525">
            <a:noFill/>
            <a:miter/>
          </a:ln>
        </p:spPr>
      </p:pic>
      <p:pic>
        <p:nvPicPr>
          <p:cNvPr id="5" name="图片 -2147482610" descr="csamarks_0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3895" y="3141345"/>
            <a:ext cx="468630" cy="432435"/>
          </a:xfrm>
          <a:prstGeom prst="rect">
            <a:avLst/>
          </a:prstGeom>
          <a:noFill/>
          <a:ln w="9525">
            <a:noFill/>
            <a:miter/>
          </a:ln>
        </p:spPr>
      </p:pic>
      <p:pic>
        <p:nvPicPr>
          <p:cNvPr id="6" name="图片 -2147482609" descr="csamarks_0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8040" y="4004945"/>
            <a:ext cx="397510" cy="366395"/>
          </a:xfrm>
          <a:prstGeom prst="rect">
            <a:avLst/>
          </a:prstGeom>
          <a:noFill/>
          <a:ln w="9525">
            <a:noFill/>
            <a:miter/>
          </a:ln>
        </p:spPr>
      </p:pic>
      <p:pic>
        <p:nvPicPr>
          <p:cNvPr id="7" name="图片 -2147482608" descr="csamarks_0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55650" y="4869180"/>
            <a:ext cx="313690" cy="289560"/>
          </a:xfrm>
          <a:prstGeom prst="rect">
            <a:avLst/>
          </a:prstGeom>
          <a:noFill/>
          <a:ln w="9525">
            <a:noFill/>
            <a:miter/>
          </a:ln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 altLang="zh-CN"/>
              <a:t>PSE</a:t>
            </a:r>
            <a:r>
              <a:rPr lang="zh-CN" altLang="en-US"/>
              <a:t>认证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zh-CN" altLang="en-US"/>
              <a:t>A类:指定的电气设备和材料产品（主要有电源线、熔断器、开关、变压器等）</a:t>
            </a:r>
            <a:endParaRPr lang="zh-CN" altLang="en-US"/>
          </a:p>
          <a:p>
            <a:endParaRPr lang="zh-CN" altLang="en-US"/>
          </a:p>
          <a:p>
            <a:endParaRPr lang="zh-CN" altLang="en-US"/>
          </a:p>
          <a:p>
            <a:r>
              <a:rPr lang="zh-CN" altLang="en-US"/>
              <a:t>B类:其它的电气设备和材料产品（主要有灯饰、家用电器、办公设备等）</a:t>
            </a:r>
            <a:endParaRPr lang="zh-CN" altLang="en-US"/>
          </a:p>
          <a:p>
            <a:r>
              <a:rPr lang="zh-CN" altLang="en-US"/>
              <a:t>  </a:t>
            </a:r>
            <a:endParaRPr lang="zh-CN" altLang="en-US"/>
          </a:p>
          <a:p>
            <a:endParaRPr lang="zh-CN" altLang="en-US"/>
          </a:p>
        </p:txBody>
      </p:sp>
      <p:pic>
        <p:nvPicPr>
          <p:cNvPr id="4" name="图片 -2147482584" descr="pse0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27405" y="2494280"/>
            <a:ext cx="4279900" cy="1393825"/>
          </a:xfrm>
          <a:prstGeom prst="rect">
            <a:avLst/>
          </a:prstGeom>
          <a:noFill/>
          <a:ln w="9525">
            <a:noFill/>
            <a:miter/>
          </a:ln>
        </p:spPr>
      </p:pic>
      <p:pic>
        <p:nvPicPr>
          <p:cNvPr id="5" name="图片 -2147482603" descr="pse0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3260" y="4869815"/>
            <a:ext cx="4466590" cy="1558925"/>
          </a:xfrm>
          <a:prstGeom prst="rect">
            <a:avLst/>
          </a:prstGeom>
          <a:noFill/>
          <a:ln w="9525">
            <a:noFill/>
            <a:miter/>
          </a:ln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 altLang="zh-CN" dirty="0">
                <a:sym typeface="+mn-ea"/>
              </a:rPr>
              <a:t>CCC </a:t>
            </a:r>
            <a:r>
              <a:rPr lang="zh-CN" altLang="en-US" dirty="0">
                <a:sym typeface="+mn-ea"/>
              </a:rPr>
              <a:t>认证 和</a:t>
            </a:r>
            <a:r>
              <a:rPr lang="en-US" altLang="zh-CN" dirty="0">
                <a:sym typeface="+mn-ea"/>
              </a:rPr>
              <a:t>CQC </a:t>
            </a:r>
            <a:r>
              <a:rPr lang="zh-CN" altLang="en-US" dirty="0">
                <a:sym typeface="+mn-ea"/>
              </a:rPr>
              <a:t>认证</a:t>
            </a:r>
            <a:endParaRPr lang="zh-CN" altLang="en-US" dirty="0">
              <a:sym typeface="+mn-ea"/>
            </a:endParaRPr>
          </a:p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fontScale="70000"/>
          </a:bodyPr>
          <a:p>
            <a:pPr algn="l"/>
            <a:r>
              <a:rPr lang="en-US" altLang="zh-CN" dirty="0">
                <a:sym typeface="+mn-ea"/>
              </a:rPr>
              <a:t>       CCC</a:t>
            </a:r>
            <a:r>
              <a:rPr lang="zh-CN" altLang="en-US" dirty="0">
                <a:sym typeface="+mn-ea"/>
              </a:rPr>
              <a:t>是是一种法定的强制性安全认证制度，产品范围包括家用电器、汽车、安全玻璃、医疗器械、电线电缆、玩具等</a:t>
            </a:r>
            <a:r>
              <a:rPr lang="en-US" altLang="zh-CN" dirty="0">
                <a:sym typeface="+mn-ea"/>
              </a:rPr>
              <a:t>20</a:t>
            </a:r>
            <a:r>
              <a:rPr lang="zh-CN" altLang="en-US" dirty="0">
                <a:sym typeface="+mn-ea"/>
              </a:rPr>
              <a:t>大类</a:t>
            </a:r>
            <a:r>
              <a:rPr lang="en-US" altLang="zh-CN" dirty="0">
                <a:sym typeface="+mn-ea"/>
              </a:rPr>
              <a:t>135</a:t>
            </a:r>
            <a:r>
              <a:rPr lang="zh-CN" altLang="en-US" dirty="0">
                <a:sym typeface="+mn-ea"/>
              </a:rPr>
              <a:t>种产品；即这些产品在国内销售就必须获得相应的</a:t>
            </a:r>
            <a:r>
              <a:rPr lang="en-US" altLang="zh-CN" dirty="0">
                <a:sym typeface="+mn-ea"/>
              </a:rPr>
              <a:t>CCC</a:t>
            </a:r>
            <a:r>
              <a:rPr lang="zh-CN" altLang="en-US" dirty="0">
                <a:sym typeface="+mn-ea"/>
              </a:rPr>
              <a:t>认证的许可，否则视为非法销售。</a:t>
            </a:r>
            <a:endParaRPr lang="zh-CN" altLang="en-US" dirty="0">
              <a:sym typeface="+mn-ea"/>
            </a:endParaRPr>
          </a:p>
          <a:p>
            <a:pPr algn="ctr"/>
            <a:r>
              <a:rPr lang="en-US" altLang="zh-CN" dirty="0">
                <a:sym typeface="+mn-ea"/>
              </a:rPr>
              <a:t>CQC </a:t>
            </a:r>
            <a:r>
              <a:rPr lang="zh-CN" altLang="en-US" dirty="0">
                <a:sym typeface="+mn-ea"/>
              </a:rPr>
              <a:t>认证</a:t>
            </a:r>
            <a:endParaRPr lang="zh-CN" altLang="en-US" dirty="0">
              <a:sym typeface="+mn-ea"/>
            </a:endParaRPr>
          </a:p>
          <a:p>
            <a:pPr algn="l"/>
            <a:r>
              <a:rPr lang="en-US" altLang="zh-CN" dirty="0">
                <a:sym typeface="+mn-ea"/>
              </a:rPr>
              <a:t>CQC</a:t>
            </a:r>
            <a:r>
              <a:rPr lang="zh-CN" altLang="en-US" dirty="0">
                <a:sym typeface="+mn-ea"/>
              </a:rPr>
              <a:t>针对强制性认证以外的产品类别，开展了自愿性产品认证业务（称为</a:t>
            </a:r>
            <a:r>
              <a:rPr lang="en-US" altLang="zh-CN" dirty="0">
                <a:sym typeface="+mn-ea"/>
              </a:rPr>
              <a:t>CQC</a:t>
            </a:r>
            <a:r>
              <a:rPr lang="zh-CN" altLang="en-US" dirty="0">
                <a:sym typeface="+mn-ea"/>
              </a:rPr>
              <a:t>标志认证），以加施</a:t>
            </a:r>
            <a:r>
              <a:rPr lang="en-US" altLang="zh-CN" dirty="0">
                <a:sym typeface="+mn-ea"/>
              </a:rPr>
              <a:t>CQC</a:t>
            </a:r>
            <a:r>
              <a:rPr lang="zh-CN" altLang="en-US" dirty="0">
                <a:sym typeface="+mn-ea"/>
              </a:rPr>
              <a:t>标志的方式表明产品符合有关质量、安全、环保、性能等标准要求，认证范围涉及</a:t>
            </a:r>
            <a:r>
              <a:rPr lang="en-US" altLang="zh-CN" dirty="0">
                <a:sym typeface="+mn-ea"/>
              </a:rPr>
              <a:t>500</a:t>
            </a:r>
            <a:r>
              <a:rPr lang="zh-CN" altLang="en-US" dirty="0">
                <a:sym typeface="+mn-ea"/>
              </a:rPr>
              <a:t>多种产品。旨在保护消费者人身和财产安全，维护消费者利益；提高国内企业的产品质量，增强产品在国际市场上的竞争力；也使国外企业的产品能更顺利地进入国内市场。 </a:t>
            </a:r>
            <a:endParaRPr lang="zh-CN" altLang="en-US" dirty="0">
              <a:sym typeface="+mn-ea"/>
            </a:endParaRPr>
          </a:p>
          <a:p>
            <a:endParaRPr lang="zh-CN" altLang="en-US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zh-CN" altLang="en-US"/>
          </a:p>
        </p:txBody>
      </p:sp>
      <p:graphicFrame>
        <p:nvGraphicFramePr>
          <p:cNvPr id="4" name="内容占位符 3"/>
          <p:cNvGraphicFramePr/>
          <p:nvPr>
            <p:ph idx="1"/>
          </p:nvPr>
        </p:nvGraphicFramePr>
        <p:xfrm>
          <a:off x="304800" y="1554162"/>
          <a:ext cx="8686800" cy="4244975"/>
        </p:xfrm>
        <a:graphic>
          <a:graphicData uri="http://schemas.openxmlformats.org/drawingml/2006/table">
            <a:tbl>
              <a:tblPr/>
              <a:tblGrid>
                <a:gridCol w="2172335"/>
                <a:gridCol w="3219450"/>
                <a:gridCol w="3295015"/>
              </a:tblGrid>
              <a:tr h="4603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</a:pPr>
                      <a:endParaRPr kumimoji="0" lang="zh-CN" altLang="zh-CN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</a:pPr>
                      <a:r>
                        <a:rPr kumimoji="0" lang="en-US" altLang="zh-CN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CCC</a:t>
                      </a:r>
                      <a:r>
                        <a:rPr kumimoji="0" lang="zh-CN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认证</a:t>
                      </a:r>
                      <a:endParaRPr kumimoji="0" lang="zh-CN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</a:pPr>
                      <a:r>
                        <a:rPr kumimoji="0" lang="en-US" altLang="zh-CN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CQC</a:t>
                      </a:r>
                      <a:r>
                        <a:rPr kumimoji="0" lang="zh-CN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认证</a:t>
                      </a:r>
                      <a:endParaRPr kumimoji="0" lang="zh-CN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03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</a:pPr>
                      <a:r>
                        <a:rPr kumimoji="0" lang="zh-CN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认证类型</a:t>
                      </a:r>
                      <a:endParaRPr kumimoji="0" lang="zh-CN" alt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</a:pPr>
                      <a:r>
                        <a:rPr kumimoji="0" lang="zh-CN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强制性认证</a:t>
                      </a:r>
                      <a:endParaRPr kumimoji="0" lang="zh-CN" alt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</a:pPr>
                      <a:r>
                        <a:rPr kumimoji="0" lang="zh-CN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自愿性认证</a:t>
                      </a:r>
                      <a:endParaRPr kumimoji="0" lang="zh-CN" alt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46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</a:pPr>
                      <a:r>
                        <a:rPr kumimoji="0" lang="zh-CN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适用范围</a:t>
                      </a:r>
                      <a:endParaRPr kumimoji="0" lang="zh-CN" alt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</a:pPr>
                      <a:r>
                        <a:rPr kumimoji="0" lang="zh-CN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中国</a:t>
                      </a:r>
                      <a:endParaRPr kumimoji="0" lang="zh-CN" alt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cPr/>
                </a:tc>
              </a:tr>
              <a:tr h="3540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</a:pPr>
                      <a:r>
                        <a:rPr kumimoji="0" lang="zh-CN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出证机构</a:t>
                      </a:r>
                      <a:endParaRPr kumimoji="0" lang="zh-CN" alt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</a:pPr>
                      <a:r>
                        <a:rPr kumimoji="0" lang="en-US" altLang="zh-CN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CQC(</a:t>
                      </a:r>
                      <a:r>
                        <a:rPr kumimoji="0" lang="zh-CN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中国质量认证中心</a:t>
                      </a:r>
                      <a:r>
                        <a:rPr kumimoji="0" lang="en-US" altLang="zh-CN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)</a:t>
                      </a:r>
                      <a:endParaRPr kumimoji="0" lang="en-US" altLang="zh-CN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cPr/>
                </a:tc>
              </a:tr>
              <a:tr h="4492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</a:pPr>
                      <a:r>
                        <a:rPr kumimoji="0" lang="zh-CN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审核和监督要求</a:t>
                      </a:r>
                      <a:endParaRPr kumimoji="0" lang="zh-CN" alt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</a:pPr>
                      <a:r>
                        <a:rPr kumimoji="0" lang="zh-CN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型式试验</a:t>
                      </a:r>
                      <a:r>
                        <a:rPr kumimoji="0" lang="en-US" altLang="zh-CN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+</a:t>
                      </a:r>
                      <a:r>
                        <a:rPr kumimoji="0" lang="zh-CN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年审</a:t>
                      </a:r>
                      <a:endParaRPr kumimoji="0" lang="zh-CN" alt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cPr/>
                </a:tc>
              </a:tr>
              <a:tr h="863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</a:pPr>
                      <a:r>
                        <a:rPr kumimoji="0" lang="zh-CN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认证标识</a:t>
                      </a:r>
                      <a:endParaRPr kumimoji="0" lang="zh-CN" alt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</a:pPr>
                      <a:endParaRPr kumimoji="0" lang="zh-CN" altLang="zh-CN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</a:pPr>
                      <a:endParaRPr kumimoji="0" lang="zh-CN" altLang="zh-CN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79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</a:pPr>
                      <a:r>
                        <a:rPr kumimoji="0" lang="zh-CN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标识要求</a:t>
                      </a:r>
                      <a:endParaRPr kumimoji="0" lang="zh-CN" alt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79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</a:pPr>
                      <a:r>
                        <a:rPr kumimoji="0" lang="zh-CN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电压频率要求</a:t>
                      </a:r>
                      <a:endParaRPr kumimoji="0" lang="zh-CN" alt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</a:pPr>
                      <a:r>
                        <a:rPr kumimoji="0" lang="en-US" altLang="zh-CN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220V~/50Hz(</a:t>
                      </a:r>
                      <a:r>
                        <a:rPr kumimoji="0" lang="zh-CN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包含</a:t>
                      </a:r>
                      <a:r>
                        <a:rPr kumimoji="0" lang="en-US" altLang="zh-CN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220~</a:t>
                      </a:r>
                      <a:r>
                        <a:rPr kumimoji="0" lang="zh-CN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亦可</a:t>
                      </a:r>
                      <a:r>
                        <a:rPr kumimoji="0" lang="en-US" altLang="zh-CN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)</a:t>
                      </a:r>
                      <a:endParaRPr kumimoji="0" lang="en-US" altLang="zh-CN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</a:pPr>
                      <a:r>
                        <a:rPr kumimoji="0" lang="zh-CN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按产品标准要求</a:t>
                      </a:r>
                      <a:endParaRPr kumimoji="0" lang="zh-CN" alt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21549" name="Picture 46"/>
          <p:cNvPicPr>
            <a:picLocks noChangeAspect="1" noChangeArrowheads="1"/>
          </p:cNvPicPr>
          <p:nvPr/>
        </p:nvPicPr>
        <p:blipFill>
          <a:blip r:embed="rId1"/>
          <a:srcRect/>
          <a:stretch>
            <a:fillRect/>
          </a:stretch>
        </p:blipFill>
        <p:spPr bwMode="auto">
          <a:xfrm>
            <a:off x="3348355" y="4004628"/>
            <a:ext cx="1079500" cy="8191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</p:pic>
      <p:pic>
        <p:nvPicPr>
          <p:cNvPr id="21548" name="Picture 4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732430" y="3932873"/>
            <a:ext cx="1081087" cy="7842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CN" altLang="en-US" dirty="0" smtClean="0"/>
              <a:t>产品认证的介绍</a:t>
            </a:r>
            <a:br>
              <a:rPr lang="zh-CN" altLang="en-US" dirty="0" smtClean="0"/>
            </a:b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>
              <a:spcBef>
                <a:spcPct val="0"/>
              </a:spcBef>
            </a:pPr>
            <a:r>
              <a:rPr lang="en-US" altLang="zh-CN" dirty="0" smtClean="0"/>
              <a:t>1.</a:t>
            </a:r>
            <a:r>
              <a:rPr lang="zh-CN" altLang="en-US" dirty="0" smtClean="0"/>
              <a:t>认证的概念：认证即认可，是由第三方对产品、过程或服务达到规定要</a:t>
            </a:r>
            <a:endParaRPr lang="zh-CN" altLang="en-US" dirty="0" smtClean="0"/>
          </a:p>
          <a:p>
            <a:pPr>
              <a:spcBef>
                <a:spcPct val="0"/>
              </a:spcBef>
            </a:pPr>
            <a:r>
              <a:rPr lang="zh-CN" altLang="en-US" dirty="0" smtClean="0"/>
              <a:t>求给出书面保证的程序。</a:t>
            </a:r>
            <a:endParaRPr lang="zh-CN" altLang="en-US" dirty="0" smtClean="0"/>
          </a:p>
          <a:p>
            <a:pPr>
              <a:spcBef>
                <a:spcPct val="0"/>
              </a:spcBef>
            </a:pPr>
            <a:endParaRPr lang="zh-CN" altLang="en-US" dirty="0" smtClean="0"/>
          </a:p>
          <a:p>
            <a:pPr>
              <a:spcBef>
                <a:spcPct val="0"/>
              </a:spcBef>
            </a:pPr>
            <a:r>
              <a:rPr lang="en-US" altLang="zh-CN" dirty="0" smtClean="0"/>
              <a:t>2.</a:t>
            </a:r>
            <a:r>
              <a:rPr lang="zh-CN" altLang="en-US" dirty="0" smtClean="0"/>
              <a:t>认证机构：认证机构即上述认证概念中所提到的第三方，认证机构是可</a:t>
            </a:r>
            <a:endParaRPr lang="zh-CN" altLang="en-US" dirty="0" smtClean="0"/>
          </a:p>
          <a:p>
            <a:pPr>
              <a:spcBef>
                <a:spcPct val="0"/>
              </a:spcBef>
            </a:pPr>
            <a:r>
              <a:rPr lang="zh-CN" altLang="en-US" dirty="0" smtClean="0"/>
              <a:t>以自已进行测试和检验活动，或监督由其他机构代表其进行的这些活动。</a:t>
            </a:r>
            <a:endParaRPr lang="zh-CN" altLang="en-US" dirty="0" smtClean="0"/>
          </a:p>
          <a:p>
            <a:pPr>
              <a:spcBef>
                <a:spcPct val="0"/>
              </a:spcBef>
            </a:pPr>
            <a:r>
              <a:rPr lang="zh-CN" altLang="en-US" dirty="0" smtClean="0"/>
              <a:t>如</a:t>
            </a:r>
            <a:r>
              <a:rPr lang="en-US" altLang="zh-CN" dirty="0" smtClean="0"/>
              <a:t>CQC</a:t>
            </a:r>
            <a:r>
              <a:rPr lang="zh-CN" altLang="en-US" dirty="0" smtClean="0"/>
              <a:t>，</a:t>
            </a:r>
            <a:r>
              <a:rPr lang="en-US" altLang="zh-CN" dirty="0" smtClean="0"/>
              <a:t>TUV</a:t>
            </a:r>
            <a:r>
              <a:rPr lang="zh-CN" altLang="en-US" dirty="0" smtClean="0"/>
              <a:t>，</a:t>
            </a:r>
            <a:r>
              <a:rPr lang="en-US" altLang="zh-CN" dirty="0" smtClean="0"/>
              <a:t>UL</a:t>
            </a:r>
            <a:r>
              <a:rPr lang="zh-CN" altLang="en-US" dirty="0" smtClean="0"/>
              <a:t>等。</a:t>
            </a:r>
            <a:endParaRPr lang="zh-CN" altLang="en-US" dirty="0" smtClean="0"/>
          </a:p>
          <a:p>
            <a:pPr>
              <a:spcBef>
                <a:spcPct val="0"/>
              </a:spcBef>
            </a:pPr>
            <a:endParaRPr lang="zh-CN" altLang="en-US" dirty="0" smtClean="0"/>
          </a:p>
          <a:p>
            <a:pPr>
              <a:spcBef>
                <a:spcPct val="0"/>
              </a:spcBef>
            </a:pPr>
            <a:r>
              <a:rPr lang="en-US" altLang="zh-CN" dirty="0" smtClean="0"/>
              <a:t>3.</a:t>
            </a:r>
            <a:r>
              <a:rPr lang="zh-CN" altLang="en-US" dirty="0" smtClean="0"/>
              <a:t>产品认证：第三方认证机构对产品评估是否合乎相关规定的一个过程和</a:t>
            </a:r>
            <a:endParaRPr lang="zh-CN" altLang="en-US" dirty="0" smtClean="0"/>
          </a:p>
          <a:p>
            <a:pPr>
              <a:spcBef>
                <a:spcPct val="0"/>
              </a:spcBef>
            </a:pPr>
            <a:r>
              <a:rPr lang="zh-CN" altLang="en-US" dirty="0" smtClean="0"/>
              <a:t>给出相关的书面报告和证明。</a:t>
            </a:r>
            <a:endParaRPr lang="zh-CN" altLang="en-US" dirty="0" smtClean="0"/>
          </a:p>
          <a:p>
            <a:pPr>
              <a:spcBef>
                <a:spcPct val="0"/>
              </a:spcBef>
            </a:pPr>
            <a:endParaRPr lang="zh-CN" altLang="en-US" dirty="0" smtClean="0"/>
          </a:p>
          <a:p>
            <a:pPr>
              <a:spcBef>
                <a:spcPct val="0"/>
              </a:spcBef>
            </a:pPr>
            <a:r>
              <a:rPr lang="en-US" altLang="zh-CN" dirty="0" smtClean="0"/>
              <a:t>4.</a:t>
            </a:r>
            <a:r>
              <a:rPr lang="zh-CN" altLang="en-US" dirty="0" smtClean="0"/>
              <a:t>产品认证的分类：根据各国政府对各国自身发展的考量，许多国家的政府通过立法手段发布与标准各国的认证体系，把产品认证认可分为两大类，一为强制性产品认证（如中国</a:t>
            </a:r>
            <a:r>
              <a:rPr lang="en-US" altLang="zh-CN" dirty="0" smtClean="0"/>
              <a:t>CCC</a:t>
            </a:r>
            <a:r>
              <a:rPr lang="zh-CN" altLang="en-US" dirty="0" smtClean="0"/>
              <a:t>，欧盟的</a:t>
            </a:r>
            <a:r>
              <a:rPr lang="en-US" altLang="zh-CN" dirty="0" smtClean="0"/>
              <a:t>CE</a:t>
            </a:r>
            <a:r>
              <a:rPr lang="zh-CN" altLang="en-US" dirty="0" smtClean="0"/>
              <a:t>等），二为自愿性产品认证（如中国</a:t>
            </a:r>
            <a:r>
              <a:rPr lang="en-US" altLang="zh-CN" dirty="0" smtClean="0"/>
              <a:t>CQC</a:t>
            </a:r>
            <a:r>
              <a:rPr lang="zh-CN" altLang="en-US" dirty="0" smtClean="0"/>
              <a:t>，德国</a:t>
            </a:r>
            <a:r>
              <a:rPr lang="en-US" altLang="zh-CN" dirty="0" smtClean="0"/>
              <a:t>GS</a:t>
            </a:r>
            <a:r>
              <a:rPr lang="zh-CN" altLang="en-US" dirty="0" smtClean="0"/>
              <a:t>等）。</a:t>
            </a:r>
            <a:endParaRPr lang="zh-CN" altLang="en-US" dirty="0" smtClean="0"/>
          </a:p>
          <a:p>
            <a:pPr>
              <a:spcBef>
                <a:spcPct val="0"/>
              </a:spcBef>
            </a:pPr>
            <a:endParaRPr lang="zh-CN" altLang="en-US" dirty="0" smtClean="0"/>
          </a:p>
          <a:p>
            <a:pPr>
              <a:spcBef>
                <a:spcPct val="0"/>
              </a:spcBef>
            </a:pPr>
            <a:r>
              <a:rPr lang="zh-CN" altLang="en-US" dirty="0" smtClean="0"/>
              <a:t>    注：产品认证涉及到人体健康、环保、安全等生活中各个领域。</a:t>
            </a:r>
            <a:endParaRPr lang="zh-CN" altLang="en-US" dirty="0" smtClean="0"/>
          </a:p>
          <a:p>
            <a:endParaRPr lang="zh-CN" alt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CN" altLang="en-US" dirty="0" smtClean="0"/>
              <a:t>各种常见产品认证标识</a:t>
            </a:r>
            <a:br>
              <a:rPr lang="zh-CN" altLang="en-US" dirty="0" smtClean="0"/>
            </a:b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CN" altLang="en-US" dirty="0" smtClean="0"/>
          </a:p>
          <a:p>
            <a:endParaRPr lang="zh-CN" altLang="en-US" dirty="0"/>
          </a:p>
        </p:txBody>
      </p:sp>
      <p:pic>
        <p:nvPicPr>
          <p:cNvPr id="9" name="Picture 5"/>
          <p:cNvPicPr>
            <a:picLocks noChangeAspect="1" noChangeArrowheads="1"/>
          </p:cNvPicPr>
          <p:nvPr/>
        </p:nvPicPr>
        <p:blipFill>
          <a:blip r:embed="rId1"/>
          <a:srcRect/>
          <a:stretch>
            <a:fillRect/>
          </a:stretch>
        </p:blipFill>
        <p:spPr bwMode="auto">
          <a:xfrm>
            <a:off x="468313" y="1125538"/>
            <a:ext cx="1081087" cy="7842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</p:pic>
      <p:pic>
        <p:nvPicPr>
          <p:cNvPr id="10" name="Picture 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92275" y="1125538"/>
            <a:ext cx="1079500" cy="8191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</p:pic>
      <p:pic>
        <p:nvPicPr>
          <p:cNvPr id="11" name="Picture 7" descr="psb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059113" y="1125538"/>
            <a:ext cx="1728787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Picture 8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435600" y="981075"/>
            <a:ext cx="936625" cy="9366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</p:pic>
      <p:pic>
        <p:nvPicPr>
          <p:cNvPr id="13" name="Picture 9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019925" y="981075"/>
            <a:ext cx="923925" cy="9048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</p:pic>
      <p:pic>
        <p:nvPicPr>
          <p:cNvPr id="14" name="Picture 10" descr="ce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468313" y="2133600"/>
            <a:ext cx="1079500" cy="782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" name="Picture 11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1835150" y="2062163"/>
            <a:ext cx="936625" cy="88423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</p:pic>
      <p:pic>
        <p:nvPicPr>
          <p:cNvPr id="16" name="Picture 12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2987675" y="2062163"/>
            <a:ext cx="1079500" cy="9969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</p:pic>
      <p:pic>
        <p:nvPicPr>
          <p:cNvPr id="17" name="Picture 13" descr="bosg"/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4427538" y="2062163"/>
            <a:ext cx="3848100" cy="933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" name="Picture 14"/>
          <p:cNvPicPr>
            <a:picLocks noChangeAspect="1" noChangeArrowheads="1"/>
          </p:cNvPicPr>
          <p:nvPr/>
        </p:nvPicPr>
        <p:blipFill>
          <a:blip r:embed="rId10"/>
          <a:srcRect/>
          <a:stretch>
            <a:fillRect/>
          </a:stretch>
        </p:blipFill>
        <p:spPr bwMode="auto">
          <a:xfrm>
            <a:off x="395288" y="3213100"/>
            <a:ext cx="1800225" cy="94138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</p:pic>
      <p:pic>
        <p:nvPicPr>
          <p:cNvPr id="19" name="Picture 15"/>
          <p:cNvPicPr>
            <a:picLocks noChangeAspect="1" noChangeArrowheads="1"/>
          </p:cNvPicPr>
          <p:nvPr/>
        </p:nvPicPr>
        <p:blipFill>
          <a:blip r:embed="rId11"/>
          <a:srcRect/>
          <a:stretch>
            <a:fillRect/>
          </a:stretch>
        </p:blipFill>
        <p:spPr bwMode="auto">
          <a:xfrm>
            <a:off x="2627313" y="3286125"/>
            <a:ext cx="2447925" cy="8413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</p:pic>
      <p:pic>
        <p:nvPicPr>
          <p:cNvPr id="20" name="Picture 16"/>
          <p:cNvPicPr>
            <a:picLocks noChangeAspect="1" noChangeArrowheads="1"/>
          </p:cNvPicPr>
          <p:nvPr/>
        </p:nvPicPr>
        <p:blipFill>
          <a:blip r:embed="rId12"/>
          <a:srcRect/>
          <a:stretch>
            <a:fillRect/>
          </a:stretch>
        </p:blipFill>
        <p:spPr bwMode="auto">
          <a:xfrm>
            <a:off x="5580063" y="3357563"/>
            <a:ext cx="1008062" cy="8016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</p:pic>
      <p:pic>
        <p:nvPicPr>
          <p:cNvPr id="21" name="Picture 17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6948488" y="3357563"/>
            <a:ext cx="1223962" cy="7397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</p:pic>
      <p:pic>
        <p:nvPicPr>
          <p:cNvPr id="22" name="Picture 18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323850" y="4581525"/>
            <a:ext cx="2160588" cy="93186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</p:pic>
      <p:pic>
        <p:nvPicPr>
          <p:cNvPr id="23" name="Picture 19"/>
          <p:cNvPicPr>
            <a:picLocks noChangeAspect="1" noChangeArrowheads="1"/>
          </p:cNvPicPr>
          <p:nvPr/>
        </p:nvPicPr>
        <p:blipFill>
          <a:blip r:embed="rId15"/>
          <a:srcRect/>
          <a:stretch>
            <a:fillRect/>
          </a:stretch>
        </p:blipFill>
        <p:spPr bwMode="auto">
          <a:xfrm>
            <a:off x="2700338" y="4581525"/>
            <a:ext cx="1008062" cy="10001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</p:pic>
      <p:pic>
        <p:nvPicPr>
          <p:cNvPr id="24" name="Picture 20"/>
          <p:cNvPicPr>
            <a:picLocks noChangeAspect="1" noChangeArrowheads="1"/>
          </p:cNvPicPr>
          <p:nvPr/>
        </p:nvPicPr>
        <p:blipFill>
          <a:blip r:embed="rId16"/>
          <a:srcRect/>
          <a:stretch>
            <a:fillRect/>
          </a:stretch>
        </p:blipFill>
        <p:spPr bwMode="auto">
          <a:xfrm>
            <a:off x="3924300" y="4581525"/>
            <a:ext cx="2089150" cy="9302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</p:pic>
      <p:pic>
        <p:nvPicPr>
          <p:cNvPr id="25" name="Picture 21"/>
          <p:cNvPicPr>
            <a:picLocks noChangeAspect="1" noChangeArrowheads="1"/>
          </p:cNvPicPr>
          <p:nvPr/>
        </p:nvPicPr>
        <p:blipFill>
          <a:blip r:embed="rId17"/>
          <a:srcRect/>
          <a:stretch>
            <a:fillRect/>
          </a:stretch>
        </p:blipFill>
        <p:spPr bwMode="auto">
          <a:xfrm>
            <a:off x="6227763" y="4508500"/>
            <a:ext cx="1873250" cy="95726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</p:pic>
      <p:pic>
        <p:nvPicPr>
          <p:cNvPr id="26" name="Picture 22"/>
          <p:cNvPicPr>
            <a:picLocks noChangeAspect="1" noChangeArrowheads="1"/>
          </p:cNvPicPr>
          <p:nvPr/>
        </p:nvPicPr>
        <p:blipFill>
          <a:blip r:embed="rId18"/>
          <a:srcRect/>
          <a:stretch>
            <a:fillRect/>
          </a:stretch>
        </p:blipFill>
        <p:spPr bwMode="auto">
          <a:xfrm>
            <a:off x="611188" y="5734050"/>
            <a:ext cx="1619250" cy="8001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 dirty="0"/>
          </a:p>
        </p:txBody>
      </p:sp>
      <p:pic>
        <p:nvPicPr>
          <p:cNvPr id="73" name="Picture 5"/>
          <p:cNvPicPr>
            <a:picLocks noChangeAspect="1" noChangeArrowheads="1"/>
          </p:cNvPicPr>
          <p:nvPr/>
        </p:nvPicPr>
        <p:blipFill>
          <a:blip r:embed="rId1"/>
          <a:srcRect/>
          <a:stretch>
            <a:fillRect/>
          </a:stretch>
        </p:blipFill>
        <p:spPr bwMode="auto">
          <a:xfrm>
            <a:off x="428596" y="1785926"/>
            <a:ext cx="1008063" cy="100806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</p:pic>
      <p:pic>
        <p:nvPicPr>
          <p:cNvPr id="74" name="Picture 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23996" y="1785926"/>
            <a:ext cx="1368425" cy="10398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</p:pic>
      <p:pic>
        <p:nvPicPr>
          <p:cNvPr id="75" name="Picture 7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524221" y="1641464"/>
            <a:ext cx="1584325" cy="109696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</p:pic>
      <p:pic>
        <p:nvPicPr>
          <p:cNvPr id="76" name="Picture 8" descr="csamarks_0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468909" y="1785926"/>
            <a:ext cx="1150937" cy="1058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7" name="Picture 9" descr="20051129140459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837334" y="1857364"/>
            <a:ext cx="1714500" cy="800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8" name="Picture 10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573059" y="3225789"/>
            <a:ext cx="792162" cy="7810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</p:pic>
      <p:pic>
        <p:nvPicPr>
          <p:cNvPr id="79" name="Picture 11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1939896" y="2938451"/>
            <a:ext cx="1136650" cy="13684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</p:pic>
      <p:pic>
        <p:nvPicPr>
          <p:cNvPr id="80" name="Picture 12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3668684" y="3154351"/>
            <a:ext cx="1008062" cy="98266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</p:pic>
      <p:pic>
        <p:nvPicPr>
          <p:cNvPr id="81" name="Picture 13"/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5397471" y="3225789"/>
            <a:ext cx="2038350" cy="8667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</p:pic>
      <p:pic>
        <p:nvPicPr>
          <p:cNvPr id="82" name="Picture 14"/>
          <p:cNvPicPr>
            <a:picLocks noChangeAspect="1" noChangeArrowheads="1"/>
          </p:cNvPicPr>
          <p:nvPr/>
        </p:nvPicPr>
        <p:blipFill>
          <a:blip r:embed="rId10"/>
          <a:srcRect/>
          <a:stretch>
            <a:fillRect/>
          </a:stretch>
        </p:blipFill>
        <p:spPr bwMode="auto">
          <a:xfrm>
            <a:off x="573059" y="4449751"/>
            <a:ext cx="1008062" cy="75088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</p:pic>
      <p:pic>
        <p:nvPicPr>
          <p:cNvPr id="83" name="Picture 15"/>
          <p:cNvPicPr>
            <a:picLocks noChangeAspect="1" noChangeArrowheads="1"/>
          </p:cNvPicPr>
          <p:nvPr/>
        </p:nvPicPr>
        <p:blipFill>
          <a:blip r:embed="rId11"/>
          <a:srcRect/>
          <a:stretch>
            <a:fillRect/>
          </a:stretch>
        </p:blipFill>
        <p:spPr bwMode="auto">
          <a:xfrm>
            <a:off x="2084359" y="4449751"/>
            <a:ext cx="1123950" cy="9048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</p:pic>
      <p:pic>
        <p:nvPicPr>
          <p:cNvPr id="84" name="Picture 16"/>
          <p:cNvPicPr>
            <a:picLocks noChangeAspect="1" noChangeArrowheads="1"/>
          </p:cNvPicPr>
          <p:nvPr/>
        </p:nvPicPr>
        <p:blipFill>
          <a:blip r:embed="rId12"/>
          <a:srcRect/>
          <a:stretch>
            <a:fillRect/>
          </a:stretch>
        </p:blipFill>
        <p:spPr bwMode="auto">
          <a:xfrm>
            <a:off x="3956021" y="4449751"/>
            <a:ext cx="828675" cy="838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</p:pic>
      <p:pic>
        <p:nvPicPr>
          <p:cNvPr id="85" name="Picture 17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5397471" y="4449751"/>
            <a:ext cx="771525" cy="8858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</p:pic>
      <p:pic>
        <p:nvPicPr>
          <p:cNvPr id="86" name="Picture 18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6692871" y="4594214"/>
            <a:ext cx="720725" cy="6381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</p:pic>
      <p:pic>
        <p:nvPicPr>
          <p:cNvPr id="87" name="Picture 19"/>
          <p:cNvPicPr>
            <a:picLocks noChangeAspect="1" noChangeArrowheads="1"/>
          </p:cNvPicPr>
          <p:nvPr/>
        </p:nvPicPr>
        <p:blipFill>
          <a:blip r:embed="rId15"/>
          <a:srcRect/>
          <a:stretch>
            <a:fillRect/>
          </a:stretch>
        </p:blipFill>
        <p:spPr bwMode="auto">
          <a:xfrm>
            <a:off x="644496" y="5530839"/>
            <a:ext cx="952500" cy="7810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</p:pic>
      <p:pic>
        <p:nvPicPr>
          <p:cNvPr id="88" name="Picture 20"/>
          <p:cNvPicPr>
            <a:picLocks noChangeAspect="1" noChangeArrowheads="1"/>
          </p:cNvPicPr>
          <p:nvPr/>
        </p:nvPicPr>
        <p:blipFill>
          <a:blip r:embed="rId16"/>
          <a:srcRect/>
          <a:stretch>
            <a:fillRect/>
          </a:stretch>
        </p:blipFill>
        <p:spPr bwMode="auto">
          <a:xfrm>
            <a:off x="2228821" y="5530839"/>
            <a:ext cx="819150" cy="7429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</p:pic>
      <p:pic>
        <p:nvPicPr>
          <p:cNvPr id="1741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17"/>
          <a:srcRect/>
          <a:stretch>
            <a:fillRect/>
          </a:stretch>
        </p:blipFill>
        <p:spPr bwMode="auto">
          <a:xfrm>
            <a:off x="3571868" y="5500702"/>
            <a:ext cx="857256" cy="9429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p>
            <a:r>
              <a:rPr lang="zh-CN" altLang="en-US" dirty="0">
                <a:sym typeface="+mn-ea"/>
              </a:rPr>
              <a:t>常见的各种家电产品的认证介绍</a:t>
            </a:r>
            <a:endParaRPr lang="zh-CN" altLang="en-US" dirty="0">
              <a:sym typeface="+mn-ea"/>
            </a:endParaRPr>
          </a:p>
          <a:p>
            <a:pPr algn="ctr"/>
            <a:r>
              <a:rPr lang="en-US" altLang="zh-CN" dirty="0">
                <a:sym typeface="+mn-ea"/>
              </a:rPr>
              <a:t>CB </a:t>
            </a:r>
            <a:r>
              <a:rPr lang="zh-CN" altLang="en-US" dirty="0">
                <a:sym typeface="+mn-ea"/>
              </a:rPr>
              <a:t>认证</a:t>
            </a:r>
            <a:endParaRPr lang="zh-CN" altLang="en-US" dirty="0">
              <a:sym typeface="+mn-ea"/>
            </a:endParaRPr>
          </a:p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04800" y="1367155"/>
            <a:ext cx="8686800" cy="4713605"/>
          </a:xfrm>
        </p:spPr>
        <p:txBody>
          <a:bodyPr>
            <a:normAutofit fontScale="70000"/>
          </a:bodyPr>
          <a:p>
            <a:pPr algn="l">
              <a:spcBef>
                <a:spcPct val="0"/>
              </a:spcBef>
            </a:pPr>
            <a:r>
              <a:rPr lang="en-US" altLang="zh-CN" sz="2400" dirty="0">
                <a:latin typeface="仿宋" panose="02010609060101010101" charset="-122"/>
                <a:ea typeface="仿宋" panose="02010609060101010101" charset="-122"/>
                <a:sym typeface="+mn-ea"/>
              </a:rPr>
              <a:t>  </a:t>
            </a:r>
            <a:r>
              <a:rPr lang="en-US" altLang="zh-CN" sz="2400" b="1" dirty="0">
                <a:latin typeface="仿宋" panose="02010609060101010101" charset="-122"/>
                <a:ea typeface="仿宋" panose="02010609060101010101" charset="-122"/>
                <a:sym typeface="+mn-ea"/>
              </a:rPr>
              <a:t>CB</a:t>
            </a:r>
            <a:r>
              <a:rPr lang="zh-CN" altLang="en-US" sz="2400" b="1" dirty="0">
                <a:latin typeface="仿宋" panose="02010609060101010101" charset="-122"/>
                <a:ea typeface="仿宋" panose="02010609060101010101" charset="-122"/>
                <a:sym typeface="+mn-ea"/>
              </a:rPr>
              <a:t>体系（电工产品合格测试与认证的</a:t>
            </a:r>
            <a:r>
              <a:rPr lang="en-US" altLang="zh-CN" sz="2400" b="1" dirty="0">
                <a:latin typeface="仿宋" panose="02010609060101010101" charset="-122"/>
                <a:ea typeface="仿宋" panose="02010609060101010101" charset="-122"/>
                <a:sym typeface="+mn-ea"/>
                <a:hlinkClick r:id="rId1"/>
              </a:rPr>
              <a:t>IEC</a:t>
            </a:r>
            <a:r>
              <a:rPr lang="zh-CN" altLang="en-US" sz="2400" b="1" dirty="0">
                <a:latin typeface="仿宋" panose="02010609060101010101" charset="-122"/>
                <a:ea typeface="仿宋" panose="02010609060101010101" charset="-122"/>
                <a:sym typeface="+mn-ea"/>
              </a:rPr>
              <a:t>体系）是</a:t>
            </a:r>
            <a:r>
              <a:rPr lang="en-US" altLang="zh-CN" sz="2400" b="1" dirty="0">
                <a:latin typeface="仿宋" panose="02010609060101010101" charset="-122"/>
                <a:ea typeface="仿宋" panose="02010609060101010101" charset="-122"/>
                <a:sym typeface="+mn-ea"/>
                <a:hlinkClick r:id="rId2"/>
              </a:rPr>
              <a:t>IECEE</a:t>
            </a:r>
            <a:r>
              <a:rPr lang="zh-CN" altLang="en-US" sz="2400" b="1" dirty="0">
                <a:latin typeface="仿宋" panose="02010609060101010101" charset="-122"/>
                <a:ea typeface="仿宋" panose="02010609060101010101" charset="-122"/>
                <a:sym typeface="+mn-ea"/>
              </a:rPr>
              <a:t>运作的－个国际体系，</a:t>
            </a:r>
            <a:endParaRPr lang="en-US" altLang="zh-CN" sz="2400" b="1" dirty="0">
              <a:latin typeface="仿宋" panose="02010609060101010101" charset="-122"/>
              <a:ea typeface="仿宋" panose="02010609060101010101" charset="-122"/>
            </a:endParaRPr>
          </a:p>
          <a:p>
            <a:pPr algn="l">
              <a:spcBef>
                <a:spcPct val="0"/>
              </a:spcBef>
            </a:pPr>
            <a:r>
              <a:rPr lang="en-US" altLang="zh-CN" sz="2400" b="1" dirty="0">
                <a:latin typeface="仿宋" panose="02010609060101010101" charset="-122"/>
                <a:ea typeface="仿宋" panose="02010609060101010101" charset="-122"/>
                <a:sym typeface="+mn-ea"/>
              </a:rPr>
              <a:t>IECEE</a:t>
            </a:r>
            <a:r>
              <a:rPr lang="zh-CN" altLang="en-US" sz="2400" b="1" dirty="0">
                <a:latin typeface="仿宋" panose="02010609060101010101" charset="-122"/>
                <a:ea typeface="仿宋" panose="02010609060101010101" charset="-122"/>
                <a:sym typeface="+mn-ea"/>
              </a:rPr>
              <a:t>各成员国认证机构以</a:t>
            </a:r>
            <a:r>
              <a:rPr lang="en-US" altLang="zh-CN" sz="2400" b="1" dirty="0">
                <a:latin typeface="仿宋" panose="02010609060101010101" charset="-122"/>
                <a:ea typeface="仿宋" panose="02010609060101010101" charset="-122"/>
                <a:sym typeface="+mn-ea"/>
              </a:rPr>
              <a:t>IEC</a:t>
            </a:r>
            <a:r>
              <a:rPr lang="zh-CN" altLang="en-US" sz="2400" b="1" dirty="0">
                <a:latin typeface="仿宋" panose="02010609060101010101" charset="-122"/>
                <a:ea typeface="仿宋" panose="02010609060101010101" charset="-122"/>
                <a:sym typeface="+mn-ea"/>
              </a:rPr>
              <a:t>标准为基础对电工产品安全性能进行测试。目的是为了</a:t>
            </a:r>
            <a:endParaRPr lang="en-US" altLang="zh-CN" sz="2400" b="1" dirty="0">
              <a:latin typeface="仿宋" panose="02010609060101010101" charset="-122"/>
              <a:ea typeface="仿宋" panose="02010609060101010101" charset="-122"/>
            </a:endParaRPr>
          </a:p>
          <a:p>
            <a:pPr algn="l">
              <a:spcBef>
                <a:spcPct val="0"/>
              </a:spcBef>
            </a:pPr>
            <a:r>
              <a:rPr lang="zh-CN" altLang="en-US" sz="2400" b="1" dirty="0">
                <a:latin typeface="仿宋" panose="02010609060101010101" charset="-122"/>
                <a:ea typeface="仿宋" panose="02010609060101010101" charset="-122"/>
                <a:sym typeface="+mn-ea"/>
              </a:rPr>
              <a:t>减少由于必须满足不同国家认证或批准准则而产生的国际贸易壁垒。</a:t>
            </a:r>
            <a:endParaRPr lang="en-US" altLang="zh-CN" sz="2400" b="1" dirty="0">
              <a:latin typeface="仿宋" panose="02010609060101010101" charset="-122"/>
              <a:ea typeface="仿宋" panose="02010609060101010101" charset="-122"/>
            </a:endParaRPr>
          </a:p>
          <a:p>
            <a:pPr algn="l">
              <a:spcBef>
                <a:spcPct val="0"/>
              </a:spcBef>
            </a:pPr>
            <a:r>
              <a:rPr lang="en-US" altLang="zh-CN" sz="2400" b="1" dirty="0">
                <a:latin typeface="仿宋" panose="02010609060101010101" charset="-122"/>
                <a:ea typeface="仿宋" panose="02010609060101010101" charset="-122"/>
                <a:sym typeface="+mn-ea"/>
              </a:rPr>
              <a:t>   IECEE </a:t>
            </a:r>
            <a:r>
              <a:rPr lang="zh-CN" altLang="en-US" sz="2400" b="1" dirty="0">
                <a:latin typeface="仿宋" panose="02010609060101010101" charset="-122"/>
                <a:ea typeface="仿宋" panose="02010609060101010101" charset="-122"/>
                <a:sym typeface="+mn-ea"/>
              </a:rPr>
              <a:t>是</a:t>
            </a:r>
            <a:r>
              <a:rPr lang="zh-CN" altLang="en-US" sz="2400" b="1" dirty="0">
                <a:latin typeface="仿宋" panose="02010609060101010101" charset="-122"/>
                <a:ea typeface="仿宋" panose="02010609060101010101" charset="-122"/>
                <a:sym typeface="+mn-ea"/>
                <a:hlinkClick r:id="rId3"/>
              </a:rPr>
              <a:t>国际电工委员会</a:t>
            </a:r>
            <a:r>
              <a:rPr lang="zh-CN" altLang="en-US" sz="2400" b="1" dirty="0">
                <a:latin typeface="仿宋" panose="02010609060101010101" charset="-122"/>
                <a:ea typeface="仿宋" panose="02010609060101010101" charset="-122"/>
                <a:sym typeface="+mn-ea"/>
              </a:rPr>
              <a:t>电工产品合格测试与认证组织的简称。</a:t>
            </a:r>
            <a:endParaRPr lang="en-US" altLang="zh-CN" sz="2400" b="1" dirty="0">
              <a:latin typeface="仿宋" panose="02010609060101010101" charset="-122"/>
              <a:ea typeface="仿宋" panose="02010609060101010101" charset="-122"/>
            </a:endParaRPr>
          </a:p>
          <a:p>
            <a:pPr algn="l">
              <a:spcBef>
                <a:spcPct val="0"/>
              </a:spcBef>
            </a:pPr>
            <a:r>
              <a:rPr lang="en-US" altLang="zh-CN" sz="2400" b="1" dirty="0">
                <a:latin typeface="仿宋" panose="02010609060101010101" charset="-122"/>
                <a:ea typeface="仿宋" panose="02010609060101010101" charset="-122"/>
                <a:sym typeface="+mn-ea"/>
              </a:rPr>
              <a:t>  CB</a:t>
            </a:r>
            <a:r>
              <a:rPr lang="zh-CN" altLang="en-US" sz="2400" b="1" dirty="0">
                <a:latin typeface="仿宋" panose="02010609060101010101" charset="-122"/>
                <a:ea typeface="仿宋" panose="02010609060101010101" charset="-122"/>
                <a:sym typeface="+mn-ea"/>
              </a:rPr>
              <a:t>体系的正式名称是“</a:t>
            </a:r>
            <a:r>
              <a:rPr lang="en-US" altLang="zh-CN" sz="2400" b="1" dirty="0">
                <a:latin typeface="仿宋" panose="02010609060101010101" charset="-122"/>
                <a:ea typeface="仿宋" panose="02010609060101010101" charset="-122"/>
                <a:sym typeface="+mn-ea"/>
              </a:rPr>
              <a:t>Scheme of the IECEE for Mutual Recognition of Test</a:t>
            </a:r>
            <a:endParaRPr lang="en-US" altLang="zh-CN" sz="2400" b="1" dirty="0">
              <a:latin typeface="仿宋" panose="02010609060101010101" charset="-122"/>
              <a:ea typeface="仿宋" panose="02010609060101010101" charset="-122"/>
              <a:sym typeface="+mn-ea"/>
            </a:endParaRPr>
          </a:p>
          <a:p>
            <a:pPr algn="l">
              <a:spcBef>
                <a:spcPct val="0"/>
              </a:spcBef>
            </a:pPr>
            <a:r>
              <a:rPr lang="en-US" sz="2400" b="1" dirty="0">
                <a:latin typeface="仿宋" panose="02010609060101010101" charset="-122"/>
                <a:ea typeface="仿宋" panose="02010609060101010101" charset="-122"/>
                <a:sym typeface="+mn-ea"/>
              </a:rPr>
              <a:t> </a:t>
            </a:r>
            <a:r>
              <a:rPr lang="en-US" altLang="zh-CN" sz="2400" b="1" dirty="0">
                <a:latin typeface="仿宋" panose="02010609060101010101" charset="-122"/>
                <a:ea typeface="仿宋" panose="02010609060101010101" charset="-122"/>
                <a:sym typeface="+mn-ea"/>
              </a:rPr>
              <a:t>Certificates for Electrical Equipment” – “IECEE</a:t>
            </a:r>
            <a:r>
              <a:rPr lang="zh-CN" altLang="en-US" sz="2400" b="1" dirty="0">
                <a:latin typeface="仿宋" panose="02010609060101010101" charset="-122"/>
                <a:ea typeface="仿宋" panose="02010609060101010101" charset="-122"/>
                <a:sym typeface="+mn-ea"/>
              </a:rPr>
              <a:t>电工产品测试证书互认体系”。</a:t>
            </a:r>
            <a:endParaRPr lang="en-US" altLang="zh-CN" sz="2400" b="1" dirty="0">
              <a:latin typeface="仿宋" panose="02010609060101010101" charset="-122"/>
              <a:ea typeface="仿宋" panose="02010609060101010101" charset="-122"/>
            </a:endParaRPr>
          </a:p>
          <a:p>
            <a:pPr algn="l">
              <a:spcBef>
                <a:spcPct val="0"/>
              </a:spcBef>
            </a:pPr>
            <a:r>
              <a:rPr lang="en-US" altLang="zh-CN" sz="2400" b="1" dirty="0">
                <a:latin typeface="仿宋" panose="02010609060101010101" charset="-122"/>
                <a:ea typeface="仿宋" panose="02010609060101010101" charset="-122"/>
                <a:sym typeface="+mn-ea"/>
              </a:rPr>
              <a:t>   CB</a:t>
            </a:r>
            <a:r>
              <a:rPr lang="zh-CN" altLang="en-US" sz="2400" b="1" dirty="0">
                <a:latin typeface="仿宋" panose="02010609060101010101" charset="-122"/>
                <a:ea typeface="仿宋" panose="02010609060101010101" charset="-122"/>
                <a:sym typeface="+mn-ea"/>
              </a:rPr>
              <a:t>体系的缩写名称意思是“</a:t>
            </a:r>
            <a:r>
              <a:rPr lang="en-US" altLang="zh-CN" sz="2400" b="1" dirty="0">
                <a:latin typeface="仿宋" panose="02010609060101010101" charset="-122"/>
                <a:ea typeface="仿宋" panose="02010609060101010101" charset="-122"/>
                <a:sym typeface="+mn-ea"/>
              </a:rPr>
              <a:t>Certification Bodies’ Scheme” – “</a:t>
            </a:r>
            <a:r>
              <a:rPr lang="zh-CN" altLang="en-US" sz="2400" b="1" dirty="0">
                <a:latin typeface="仿宋" panose="02010609060101010101" charset="-122"/>
                <a:ea typeface="仿宋" panose="02010609060101010101" charset="-122"/>
                <a:sym typeface="+mn-ea"/>
              </a:rPr>
              <a:t>认证机构体系”。</a:t>
            </a:r>
            <a:endParaRPr kumimoji="0" lang="en-US" altLang="zh-CN" sz="2400" b="1" dirty="0">
              <a:latin typeface="仿宋" panose="02010609060101010101" charset="-122"/>
              <a:ea typeface="仿宋" panose="02010609060101010101" charset="-122"/>
            </a:endParaRPr>
          </a:p>
          <a:p>
            <a:pPr algn="l">
              <a:spcBef>
                <a:spcPct val="0"/>
              </a:spcBef>
            </a:pPr>
            <a:r>
              <a:rPr lang="en-US" altLang="zh-CN" sz="2400" b="1" dirty="0">
                <a:latin typeface="仿宋" panose="02010609060101010101" charset="-122"/>
                <a:ea typeface="仿宋" panose="02010609060101010101" charset="-122"/>
                <a:sym typeface="+mn-ea"/>
              </a:rPr>
              <a:t>   IECEE CB</a:t>
            </a:r>
            <a:r>
              <a:rPr lang="zh-CN" altLang="en-US" sz="2400" b="1" dirty="0">
                <a:latin typeface="仿宋" panose="02010609060101010101" charset="-122"/>
                <a:ea typeface="仿宋" panose="02010609060101010101" charset="-122"/>
                <a:sym typeface="+mn-ea"/>
              </a:rPr>
              <a:t>体系是电工产品安全测试报告互认的第一个真正的国际体系。各个</a:t>
            </a:r>
            <a:endParaRPr lang="zh-CN" altLang="en-US" sz="2400" b="1" dirty="0">
              <a:latin typeface="仿宋" panose="02010609060101010101" charset="-122"/>
              <a:ea typeface="仿宋" panose="02010609060101010101" charset="-122"/>
              <a:sym typeface="+mn-ea"/>
            </a:endParaRPr>
          </a:p>
          <a:p>
            <a:pPr algn="l">
              <a:spcBef>
                <a:spcPct val="0"/>
              </a:spcBef>
            </a:pPr>
            <a:r>
              <a:rPr lang="zh-CN" altLang="en-US" sz="2400" b="1" dirty="0">
                <a:latin typeface="仿宋" panose="02010609060101010101" charset="-122"/>
                <a:ea typeface="仿宋" panose="02010609060101010101" charset="-122"/>
                <a:sym typeface="+mn-ea"/>
              </a:rPr>
              <a:t>国家的国家认证机构（</a:t>
            </a:r>
            <a:r>
              <a:rPr lang="en-US" altLang="zh-CN" sz="2400" b="1" dirty="0">
                <a:latin typeface="仿宋" panose="02010609060101010101" charset="-122"/>
                <a:ea typeface="仿宋" panose="02010609060101010101" charset="-122"/>
                <a:sym typeface="+mn-ea"/>
              </a:rPr>
              <a:t>NCB</a:t>
            </a:r>
            <a:r>
              <a:rPr lang="zh-CN" altLang="en-US" sz="2400" b="1" dirty="0">
                <a:latin typeface="仿宋" panose="02010609060101010101" charset="-122"/>
                <a:ea typeface="仿宋" panose="02010609060101010101" charset="-122"/>
                <a:sym typeface="+mn-ea"/>
              </a:rPr>
              <a:t>）之间形成多边协议，制造商可以凭借一个</a:t>
            </a:r>
            <a:r>
              <a:rPr lang="en-US" altLang="zh-CN" sz="2400" b="1" dirty="0">
                <a:latin typeface="仿宋" panose="02010609060101010101" charset="-122"/>
                <a:ea typeface="仿宋" panose="02010609060101010101" charset="-122"/>
                <a:sym typeface="+mn-ea"/>
                <a:hlinkClick r:id="rId4" action="ppaction://hlinkfile"/>
              </a:rPr>
              <a:t>NCB</a:t>
            </a:r>
            <a:r>
              <a:rPr lang="zh-CN" altLang="en-US" sz="2400" b="1" dirty="0">
                <a:latin typeface="仿宋" panose="02010609060101010101" charset="-122"/>
                <a:ea typeface="仿宋" panose="02010609060101010101" charset="-122"/>
                <a:sym typeface="+mn-ea"/>
              </a:rPr>
              <a:t>颁发的</a:t>
            </a:r>
            <a:endParaRPr lang="zh-CN" altLang="en-US" sz="2400" b="1" dirty="0">
              <a:latin typeface="仿宋" panose="02010609060101010101" charset="-122"/>
              <a:ea typeface="仿宋" panose="02010609060101010101" charset="-122"/>
              <a:sym typeface="+mn-ea"/>
            </a:endParaRPr>
          </a:p>
          <a:p>
            <a:pPr algn="l">
              <a:spcBef>
                <a:spcPct val="0"/>
              </a:spcBef>
            </a:pPr>
            <a:r>
              <a:rPr lang="en-US" altLang="zh-CN" sz="2400" b="1" dirty="0">
                <a:latin typeface="仿宋" panose="02010609060101010101" charset="-122"/>
                <a:ea typeface="仿宋" panose="02010609060101010101" charset="-122"/>
                <a:sym typeface="+mn-ea"/>
              </a:rPr>
              <a:t>CB</a:t>
            </a:r>
            <a:r>
              <a:rPr lang="zh-CN" altLang="en-US" sz="2400" b="1" dirty="0">
                <a:latin typeface="仿宋" panose="02010609060101010101" charset="-122"/>
                <a:ea typeface="仿宋" panose="02010609060101010101" charset="-122"/>
                <a:sym typeface="+mn-ea"/>
              </a:rPr>
              <a:t>测试证书获得</a:t>
            </a:r>
            <a:r>
              <a:rPr lang="en-US" altLang="zh-CN" sz="2400" b="1" dirty="0">
                <a:latin typeface="仿宋" panose="02010609060101010101" charset="-122"/>
                <a:ea typeface="仿宋" panose="02010609060101010101" charset="-122"/>
                <a:sym typeface="+mn-ea"/>
              </a:rPr>
              <a:t>CB</a:t>
            </a:r>
            <a:r>
              <a:rPr lang="zh-CN" altLang="en-US" sz="2400" b="1" dirty="0">
                <a:latin typeface="仿宋" panose="02010609060101010101" charset="-122"/>
                <a:ea typeface="仿宋" panose="02010609060101010101" charset="-122"/>
                <a:sym typeface="+mn-ea"/>
              </a:rPr>
              <a:t>体系的其他成员国的国家认证。</a:t>
            </a:r>
            <a:br>
              <a:rPr lang="zh-CN" altLang="en-US" sz="2400" b="1" dirty="0">
                <a:latin typeface="仿宋" panose="02010609060101010101" charset="-122"/>
                <a:ea typeface="仿宋" panose="02010609060101010101" charset="-122"/>
                <a:sym typeface="+mn-ea"/>
              </a:rPr>
            </a:br>
            <a:endParaRPr kumimoji="0" lang="zh-CN" altLang="en-US" sz="2400" b="1" dirty="0">
              <a:latin typeface="仿宋" panose="02010609060101010101" charset="-122"/>
              <a:ea typeface="仿宋" panose="02010609060101010101" charset="-122"/>
            </a:endParaRPr>
          </a:p>
          <a:p>
            <a:pPr algn="l">
              <a:spcBef>
                <a:spcPct val="0"/>
              </a:spcBef>
            </a:pPr>
            <a:r>
              <a:rPr lang="zh-CN" altLang="en-US" sz="2400" b="1" dirty="0">
                <a:latin typeface="仿宋" panose="02010609060101010101" charset="-122"/>
                <a:ea typeface="仿宋" panose="02010609060101010101" charset="-122"/>
                <a:sym typeface="+mn-ea"/>
              </a:rPr>
              <a:t> </a:t>
            </a:r>
            <a:r>
              <a:rPr lang="zh-CN" altLang="en-US" sz="2400" b="1" dirty="0">
                <a:solidFill>
                  <a:srgbClr val="0066FF"/>
                </a:solidFill>
                <a:latin typeface="仿宋" panose="02010609060101010101" charset="-122"/>
                <a:ea typeface="仿宋" panose="02010609060101010101" charset="-122"/>
                <a:sym typeface="+mn-ea"/>
              </a:rPr>
              <a:t>我们平时所说的</a:t>
            </a:r>
            <a:r>
              <a:rPr lang="en-US" altLang="zh-CN" sz="2400" b="1" dirty="0">
                <a:solidFill>
                  <a:srgbClr val="0066FF"/>
                </a:solidFill>
                <a:latin typeface="仿宋" panose="02010609060101010101" charset="-122"/>
                <a:ea typeface="仿宋" panose="02010609060101010101" charset="-122"/>
                <a:sym typeface="+mn-ea"/>
              </a:rPr>
              <a:t>CB</a:t>
            </a:r>
            <a:r>
              <a:rPr lang="zh-CN" altLang="en-US" sz="2400" b="1" dirty="0">
                <a:solidFill>
                  <a:srgbClr val="0066FF"/>
                </a:solidFill>
                <a:latin typeface="仿宋" panose="02010609060101010101" charset="-122"/>
                <a:ea typeface="仿宋" panose="02010609060101010101" charset="-122"/>
                <a:sym typeface="+mn-ea"/>
              </a:rPr>
              <a:t>认证，其实是指</a:t>
            </a:r>
            <a:r>
              <a:rPr lang="en-US" altLang="zh-CN" sz="2400" b="1" dirty="0">
                <a:solidFill>
                  <a:srgbClr val="0066FF"/>
                </a:solidFill>
                <a:latin typeface="仿宋" panose="02010609060101010101" charset="-122"/>
                <a:ea typeface="仿宋" panose="02010609060101010101" charset="-122"/>
                <a:sym typeface="+mn-ea"/>
              </a:rPr>
              <a:t>IECEE CB</a:t>
            </a:r>
            <a:r>
              <a:rPr lang="zh-CN" altLang="en-US" sz="2400" b="1" dirty="0">
                <a:solidFill>
                  <a:srgbClr val="0066FF"/>
                </a:solidFill>
                <a:latin typeface="仿宋" panose="02010609060101010101" charset="-122"/>
                <a:ea typeface="仿宋" panose="02010609060101010101" charset="-122"/>
                <a:sym typeface="+mn-ea"/>
              </a:rPr>
              <a:t>体系中根据</a:t>
            </a:r>
            <a:r>
              <a:rPr lang="en-US" altLang="zh-CN" sz="2400" b="1" dirty="0">
                <a:solidFill>
                  <a:srgbClr val="0066FF"/>
                </a:solidFill>
                <a:latin typeface="仿宋" panose="02010609060101010101" charset="-122"/>
                <a:ea typeface="仿宋" panose="02010609060101010101" charset="-122"/>
                <a:sym typeface="+mn-ea"/>
              </a:rPr>
              <a:t>IEC</a:t>
            </a:r>
            <a:r>
              <a:rPr lang="zh-CN" altLang="en-US" sz="2400" b="1" dirty="0">
                <a:solidFill>
                  <a:srgbClr val="0066FF"/>
                </a:solidFill>
                <a:latin typeface="仿宋" panose="02010609060101010101" charset="-122"/>
                <a:ea typeface="仿宋" panose="02010609060101010101" charset="-122"/>
                <a:sym typeface="+mn-ea"/>
              </a:rPr>
              <a:t>标准所出具的证书和报告，</a:t>
            </a:r>
            <a:endParaRPr lang="zh-CN" altLang="en-US" sz="2400" b="1" dirty="0">
              <a:solidFill>
                <a:srgbClr val="0066FF"/>
              </a:solidFill>
              <a:latin typeface="仿宋" panose="02010609060101010101" charset="-122"/>
              <a:ea typeface="仿宋" panose="02010609060101010101" charset="-122"/>
              <a:sym typeface="+mn-ea"/>
            </a:endParaRPr>
          </a:p>
          <a:p>
            <a:pPr algn="l">
              <a:spcBef>
                <a:spcPct val="0"/>
              </a:spcBef>
            </a:pPr>
            <a:r>
              <a:rPr lang="zh-CN" altLang="en-US" sz="2400" b="1" dirty="0">
                <a:solidFill>
                  <a:srgbClr val="0066FF"/>
                </a:solidFill>
                <a:latin typeface="仿宋" panose="02010609060101010101" charset="-122"/>
                <a:ea typeface="仿宋" panose="02010609060101010101" charset="-122"/>
                <a:sym typeface="+mn-ea"/>
              </a:rPr>
              <a:t>该报告一般来说只在</a:t>
            </a:r>
            <a:r>
              <a:rPr lang="en-US" altLang="zh-CN" sz="2400" b="1" dirty="0">
                <a:solidFill>
                  <a:srgbClr val="0066FF"/>
                </a:solidFill>
                <a:latin typeface="仿宋" panose="02010609060101010101" charset="-122"/>
                <a:ea typeface="仿宋" panose="02010609060101010101" charset="-122"/>
                <a:sym typeface="+mn-ea"/>
              </a:rPr>
              <a:t>CB</a:t>
            </a:r>
            <a:r>
              <a:rPr lang="zh-CN" altLang="en-US" sz="2400" b="1" dirty="0">
                <a:solidFill>
                  <a:srgbClr val="0066FF"/>
                </a:solidFill>
                <a:latin typeface="仿宋" panose="02010609060101010101" charset="-122"/>
                <a:ea typeface="仿宋" panose="02010609060101010101" charset="-122"/>
                <a:sym typeface="+mn-ea"/>
              </a:rPr>
              <a:t>体系中成员国有效和被认可。</a:t>
            </a:r>
            <a:endParaRPr kumimoji="0" lang="en-US" altLang="zh-CN" sz="2400" b="1" dirty="0">
              <a:solidFill>
                <a:srgbClr val="0066FF"/>
              </a:solidFill>
              <a:latin typeface="仿宋" panose="02010609060101010101" charset="-122"/>
              <a:ea typeface="仿宋" panose="02010609060101010101" charset="-122"/>
            </a:endParaRPr>
          </a:p>
          <a:p>
            <a:pPr algn="l">
              <a:spcBef>
                <a:spcPct val="0"/>
              </a:spcBef>
            </a:pPr>
            <a:r>
              <a:rPr lang="zh-CN" altLang="en-US" sz="2400" b="1" dirty="0">
                <a:latin typeface="仿宋" panose="02010609060101010101" charset="-122"/>
                <a:ea typeface="仿宋" panose="02010609060101010101" charset="-122"/>
                <a:sym typeface="+mn-ea"/>
              </a:rPr>
              <a:t>   </a:t>
            </a:r>
            <a:r>
              <a:rPr lang="zh-CN" altLang="en-US" sz="2400" b="1" dirty="0">
                <a:latin typeface="仿宋" panose="02010609060101010101" charset="-122"/>
                <a:ea typeface="仿宋" panose="02010609060101010101" charset="-122"/>
                <a:sym typeface="+mn-ea"/>
                <a:hlinkClick r:id="rId5"/>
              </a:rPr>
              <a:t>电磁兼容性</a:t>
            </a:r>
            <a:r>
              <a:rPr lang="zh-CN" altLang="en-US" sz="2400" b="1" dirty="0">
                <a:latin typeface="仿宋" panose="02010609060101010101" charset="-122"/>
                <a:ea typeface="仿宋" panose="02010609060101010101" charset="-122"/>
                <a:sym typeface="+mn-ea"/>
              </a:rPr>
              <a:t>（</a:t>
            </a:r>
            <a:r>
              <a:rPr lang="en-US" altLang="zh-CN" sz="2400" b="1" dirty="0">
                <a:latin typeface="仿宋" panose="02010609060101010101" charset="-122"/>
                <a:ea typeface="仿宋" panose="02010609060101010101" charset="-122"/>
                <a:sym typeface="+mn-ea"/>
              </a:rPr>
              <a:t>EMC</a:t>
            </a:r>
            <a:r>
              <a:rPr lang="zh-CN" altLang="en-US" sz="2400" b="1" dirty="0">
                <a:latin typeface="仿宋" panose="02010609060101010101" charset="-122"/>
                <a:ea typeface="仿宋" panose="02010609060101010101" charset="-122"/>
                <a:sym typeface="+mn-ea"/>
              </a:rPr>
              <a:t>）没有纳入</a:t>
            </a:r>
            <a:r>
              <a:rPr lang="en-US" altLang="zh-CN" sz="2400" b="1" dirty="0">
                <a:latin typeface="仿宋" panose="02010609060101010101" charset="-122"/>
                <a:ea typeface="仿宋" panose="02010609060101010101" charset="-122"/>
                <a:sym typeface="+mn-ea"/>
              </a:rPr>
              <a:t>CB</a:t>
            </a:r>
            <a:r>
              <a:rPr lang="zh-CN" altLang="en-US" sz="2400" b="1" dirty="0">
                <a:latin typeface="仿宋" panose="02010609060101010101" charset="-122"/>
                <a:ea typeface="仿宋" panose="02010609060101010101" charset="-122"/>
                <a:sym typeface="+mn-ea"/>
              </a:rPr>
              <a:t>体系，除非所使用的</a:t>
            </a:r>
            <a:r>
              <a:rPr lang="en-US" altLang="zh-CN" sz="2400" b="1" dirty="0">
                <a:latin typeface="仿宋" panose="02010609060101010101" charset="-122"/>
                <a:ea typeface="仿宋" panose="02010609060101010101" charset="-122"/>
                <a:sym typeface="+mn-ea"/>
              </a:rPr>
              <a:t>IEC</a:t>
            </a:r>
            <a:r>
              <a:rPr lang="zh-CN" altLang="en-US" sz="2400" b="1" dirty="0">
                <a:latin typeface="仿宋" panose="02010609060101010101" charset="-122"/>
                <a:ea typeface="仿宋" panose="02010609060101010101" charset="-122"/>
                <a:sym typeface="+mn-ea"/>
              </a:rPr>
              <a:t>标准特别要求。</a:t>
            </a:r>
            <a:endParaRPr kumimoji="0" lang="zh-CN" altLang="en-US" sz="2400" b="1" dirty="0">
              <a:solidFill>
                <a:srgbClr val="0066FF"/>
              </a:solidFill>
              <a:latin typeface="仿宋" panose="02010609060101010101" charset="-122"/>
              <a:ea typeface="仿宋" panose="02010609060101010101" charset="-122"/>
            </a:endParaRPr>
          </a:p>
          <a:p>
            <a:endParaRPr lang="zh-CN" altLang="en-US" b="1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pPr algn="ctr"/>
            <a:r>
              <a:rPr lang="en-US" altLang="zh-CN" dirty="0">
                <a:sym typeface="+mn-ea"/>
              </a:rPr>
              <a:t>CB </a:t>
            </a:r>
            <a:r>
              <a:rPr lang="zh-CN" altLang="en-US" dirty="0">
                <a:sym typeface="+mn-ea"/>
              </a:rPr>
              <a:t>认证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p>
            <a:pPr algn="l">
              <a:spcBef>
                <a:spcPct val="0"/>
              </a:spcBef>
            </a:pPr>
            <a:r>
              <a:rPr lang="en-US" altLang="zh-CN" dirty="0">
                <a:sym typeface="+mn-ea"/>
              </a:rPr>
              <a:t>CB</a:t>
            </a:r>
            <a:r>
              <a:rPr lang="zh-CN" altLang="en-US" dirty="0">
                <a:sym typeface="+mn-ea"/>
              </a:rPr>
              <a:t>认证目的：申请者通过持有相关</a:t>
            </a:r>
            <a:r>
              <a:rPr lang="en-US" altLang="zh-CN" dirty="0">
                <a:sym typeface="+mn-ea"/>
              </a:rPr>
              <a:t>CB</a:t>
            </a:r>
            <a:r>
              <a:rPr lang="zh-CN" altLang="en-US" dirty="0">
                <a:sym typeface="+mn-ea"/>
              </a:rPr>
              <a:t>证书和报告在进入其成员国时，通过该成员国的</a:t>
            </a:r>
            <a:r>
              <a:rPr lang="en-US" altLang="zh-CN" dirty="0">
                <a:sym typeface="+mn-ea"/>
              </a:rPr>
              <a:t>NCB</a:t>
            </a:r>
            <a:r>
              <a:rPr lang="zh-CN" altLang="en-US" dirty="0">
                <a:sym typeface="+mn-ea"/>
              </a:rPr>
              <a:t>对产品的测试报告进行核实与确认，颁发该成员国所需的产品认证证书和报告。以此减少产品进入该国时的时间和费用。</a:t>
            </a:r>
            <a:endParaRPr lang="zh-CN" altLang="en-US" dirty="0">
              <a:sym typeface="+mn-ea"/>
            </a:endParaRPr>
          </a:p>
          <a:p>
            <a:pPr algn="l">
              <a:spcBef>
                <a:spcPct val="0"/>
              </a:spcBef>
            </a:pPr>
            <a:endParaRPr kumimoji="0" lang="zh-CN" altLang="en-US" b="0" dirty="0"/>
          </a:p>
          <a:p>
            <a:pPr algn="l">
              <a:spcBef>
                <a:spcPct val="0"/>
              </a:spcBef>
            </a:pPr>
            <a:r>
              <a:rPr lang="zh-CN" altLang="en-US" dirty="0">
                <a:sym typeface="+mn-ea"/>
              </a:rPr>
              <a:t>认证需知：直接持有</a:t>
            </a:r>
            <a:r>
              <a:rPr lang="en-US" altLang="zh-CN" dirty="0">
                <a:sym typeface="+mn-ea"/>
              </a:rPr>
              <a:t>CB</a:t>
            </a:r>
            <a:r>
              <a:rPr lang="zh-CN" altLang="en-US" dirty="0">
                <a:sym typeface="+mn-ea"/>
              </a:rPr>
              <a:t>报告并不能出口到任何国家，该报告还是需某一成员国的最终确认和核实。且不允许使用</a:t>
            </a:r>
            <a:r>
              <a:rPr lang="en-US" altLang="zh-CN" dirty="0">
                <a:sym typeface="+mn-ea"/>
              </a:rPr>
              <a:t>CB</a:t>
            </a:r>
            <a:r>
              <a:rPr lang="zh-CN" altLang="en-US" dirty="0">
                <a:sym typeface="+mn-ea"/>
              </a:rPr>
              <a:t>证书和测试报告进行任何促销广告宣传。</a:t>
            </a:r>
            <a:endParaRPr lang="zh-CN" altLang="en-US" dirty="0">
              <a:sym typeface="+mn-ea"/>
            </a:endParaRPr>
          </a:p>
          <a:p>
            <a:endParaRPr lang="zh-CN" alt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zh-CN" altLang="en-US"/>
          </a:p>
        </p:txBody>
      </p:sp>
      <p:graphicFrame>
        <p:nvGraphicFramePr>
          <p:cNvPr id="4" name="内容占位符 3"/>
          <p:cNvGraphicFramePr/>
          <p:nvPr>
            <p:ph idx="1"/>
          </p:nvPr>
        </p:nvGraphicFramePr>
        <p:xfrm>
          <a:off x="304800" y="1554162"/>
          <a:ext cx="8686800" cy="4705350"/>
        </p:xfrm>
        <a:graphic>
          <a:graphicData uri="http://schemas.openxmlformats.org/drawingml/2006/table">
            <a:tbl>
              <a:tblPr/>
              <a:tblGrid>
                <a:gridCol w="2565400"/>
                <a:gridCol w="6121400"/>
              </a:tblGrid>
              <a:tr h="504825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</a:pPr>
                      <a:r>
                        <a:rPr kumimoji="0" lang="en-US" altLang="zh-CN" sz="3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CB</a:t>
                      </a:r>
                      <a:r>
                        <a:rPr kumimoji="0" lang="zh-CN" altLang="en-US" sz="3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认证</a:t>
                      </a:r>
                      <a:endParaRPr kumimoji="0" lang="zh-CN" altLang="en-US" sz="3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cPr/>
                </a:tc>
              </a:tr>
              <a:tr h="514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</a:pPr>
                      <a:r>
                        <a:rPr kumimoji="0" lang="zh-CN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认证类型</a:t>
                      </a:r>
                      <a:endParaRPr kumimoji="0" lang="zh-CN" alt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</a:pPr>
                      <a:r>
                        <a:rPr kumimoji="0" lang="zh-CN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自愿性认证</a:t>
                      </a:r>
                      <a:endParaRPr kumimoji="0" lang="zh-CN" alt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1509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</a:pPr>
                      <a:r>
                        <a:rPr kumimoji="0" lang="zh-CN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适用范围</a:t>
                      </a:r>
                      <a:endParaRPr kumimoji="0" lang="zh-CN" alt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</a:pPr>
                      <a:r>
                        <a:rPr kumimoji="0" lang="en-US" altLang="zh-CN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CB</a:t>
                      </a:r>
                      <a:r>
                        <a:rPr kumimoji="0" lang="zh-CN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成员国</a:t>
                      </a:r>
                      <a:r>
                        <a:rPr kumimoji="0" lang="en-US" altLang="zh-CN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(</a:t>
                      </a:r>
                      <a:r>
                        <a:rPr kumimoji="0" lang="zh-CN" alt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如奥地利、澳大利亚、比利时、加拿大、瑞士、中国、捷克、德国、丹麦、西班牙、芬兰、法国、英国、希腊、匈牙利、印度、爱尔兰、以色列、意大利、日本、韩国、墨西哥、荷兰、新西兰、挪威、波兰、葡萄牙、 俄罗斯、罗马尼亚、新加坡、斯洛伐克、斯洛文尼亚、南非、土耳其、乌克兰、美国、南斯拉夫等</a:t>
                      </a:r>
                      <a:r>
                        <a:rPr kumimoji="0" lang="en-US" altLang="zh-CN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51</a:t>
                      </a:r>
                      <a:r>
                        <a:rPr kumimoji="0" lang="zh-CN" alt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个国家</a:t>
                      </a:r>
                      <a:r>
                        <a:rPr kumimoji="0" lang="en-US" altLang="zh-CN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)</a:t>
                      </a:r>
                      <a:endParaRPr kumimoji="0" lang="en-US" altLang="zh-CN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52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</a:pPr>
                      <a:r>
                        <a:rPr kumimoji="0" lang="zh-CN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出证机构</a:t>
                      </a:r>
                      <a:endParaRPr kumimoji="0" lang="zh-CN" alt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</a:pPr>
                      <a:r>
                        <a:rPr kumimoji="0" lang="en-US" altLang="zh-CN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CB</a:t>
                      </a:r>
                      <a:r>
                        <a:rPr kumimoji="0" lang="zh-CN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认可的</a:t>
                      </a:r>
                      <a:r>
                        <a:rPr kumimoji="0" lang="en-US" altLang="zh-CN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NCB</a:t>
                      </a:r>
                      <a:r>
                        <a:rPr kumimoji="0" lang="zh-CN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机构</a:t>
                      </a:r>
                      <a:r>
                        <a:rPr kumimoji="0" lang="en-US" altLang="zh-CN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(</a:t>
                      </a:r>
                      <a:r>
                        <a:rPr kumimoji="0" lang="zh-CN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如</a:t>
                      </a:r>
                      <a:r>
                        <a:rPr kumimoji="0" lang="en-US" altLang="zh-CN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TUV,CQC,LCIE</a:t>
                      </a:r>
                      <a:r>
                        <a:rPr kumimoji="0" lang="zh-CN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等</a:t>
                      </a:r>
                      <a:r>
                        <a:rPr kumimoji="0" lang="en-US" altLang="zh-CN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)</a:t>
                      </a:r>
                      <a:endParaRPr kumimoji="0" lang="en-US" altLang="zh-CN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810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</a:pPr>
                      <a:r>
                        <a:rPr kumimoji="0" lang="zh-CN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审核和监督要求</a:t>
                      </a:r>
                      <a:endParaRPr kumimoji="0" lang="zh-CN" alt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</a:pPr>
                      <a:r>
                        <a:rPr kumimoji="0" lang="zh-CN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型式试验</a:t>
                      </a:r>
                      <a:r>
                        <a:rPr kumimoji="0" lang="en-US" altLang="zh-CN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(</a:t>
                      </a:r>
                      <a:r>
                        <a:rPr kumimoji="0" lang="zh-CN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勿需年审</a:t>
                      </a:r>
                      <a:r>
                        <a:rPr kumimoji="0" lang="en-US" altLang="zh-CN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),</a:t>
                      </a:r>
                      <a:r>
                        <a:rPr kumimoji="0" lang="zh-CN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一般</a:t>
                      </a:r>
                      <a:r>
                        <a:rPr kumimoji="0" lang="en-US" altLang="zh-CN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CB</a:t>
                      </a:r>
                      <a:r>
                        <a:rPr kumimoji="0" lang="zh-CN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报告在三年内有效（非官方说法）</a:t>
                      </a:r>
                      <a:endParaRPr kumimoji="0" lang="zh-CN" alt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32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</a:pPr>
                      <a:r>
                        <a:rPr kumimoji="0" lang="zh-CN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认证标识</a:t>
                      </a:r>
                      <a:endParaRPr kumimoji="0" lang="zh-CN" alt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</a:pPr>
                      <a:r>
                        <a:rPr kumimoji="0" lang="zh-CN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无</a:t>
                      </a:r>
                      <a:endParaRPr kumimoji="0" lang="zh-CN" alt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03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</a:pPr>
                      <a:r>
                        <a:rPr kumimoji="0" lang="zh-CN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标识要求</a:t>
                      </a:r>
                      <a:endParaRPr kumimoji="0" lang="zh-CN" alt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</a:pPr>
                      <a:r>
                        <a:rPr kumimoji="0" lang="en-US" altLang="zh-CN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CB</a:t>
                      </a:r>
                      <a:r>
                        <a:rPr kumimoji="0" lang="zh-CN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证书和测试报告不能进行任何促销广告宣传</a:t>
                      </a:r>
                      <a:endParaRPr kumimoji="0" lang="zh-CN" alt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59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</a:pPr>
                      <a:r>
                        <a:rPr kumimoji="0" lang="zh-CN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电压频率要求</a:t>
                      </a:r>
                      <a:endParaRPr kumimoji="0" lang="zh-CN" alt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</a:pPr>
                      <a:r>
                        <a:rPr kumimoji="0" lang="zh-CN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根据产品标准要求</a:t>
                      </a:r>
                      <a:r>
                        <a:rPr kumimoji="0" lang="en-US" altLang="zh-CN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+</a:t>
                      </a:r>
                      <a:r>
                        <a:rPr kumimoji="0" lang="zh-CN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国家偏差</a:t>
                      </a:r>
                      <a:endParaRPr kumimoji="0" lang="zh-CN" alt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 altLang="zh-CN"/>
              <a:t>CE</a:t>
            </a:r>
            <a:r>
              <a:rPr lang="zh-CN" altLang="en-US"/>
              <a:t>认证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p>
            <a:pPr algn="l"/>
            <a:r>
              <a:rPr lang="en-US" altLang="zh-CN" dirty="0">
                <a:sym typeface="+mn-ea"/>
              </a:rPr>
              <a:t>CE</a:t>
            </a:r>
            <a:r>
              <a:rPr lang="zh-CN" altLang="en-US" dirty="0">
                <a:sym typeface="+mn-ea"/>
              </a:rPr>
              <a:t>是欧洲法规的要求，要求进入欧盟地区的产品必须标注</a:t>
            </a:r>
            <a:r>
              <a:rPr lang="en-US" altLang="zh-CN" dirty="0">
                <a:sym typeface="+mn-ea"/>
              </a:rPr>
              <a:t>CE</a:t>
            </a:r>
            <a:r>
              <a:rPr lang="zh-CN" altLang="en-US" dirty="0">
                <a:sym typeface="+mn-ea"/>
              </a:rPr>
              <a:t>标志，该标志可由欧盟制造商和进口商</a:t>
            </a:r>
            <a:r>
              <a:rPr lang="zh-CN" altLang="en-US" dirty="0">
                <a:solidFill>
                  <a:schemeClr val="accent2"/>
                </a:solidFill>
                <a:sym typeface="+mn-ea"/>
              </a:rPr>
              <a:t>自我宣称</a:t>
            </a:r>
            <a:r>
              <a:rPr lang="zh-CN" altLang="en-US" dirty="0">
                <a:sym typeface="+mn-ea"/>
              </a:rPr>
              <a:t>符合</a:t>
            </a:r>
            <a:r>
              <a:rPr lang="en-US" altLang="zh-CN" dirty="0">
                <a:sym typeface="+mn-ea"/>
              </a:rPr>
              <a:t>CE</a:t>
            </a:r>
            <a:r>
              <a:rPr lang="zh-CN" altLang="en-US" dirty="0">
                <a:sym typeface="+mn-ea"/>
              </a:rPr>
              <a:t>和在产品上标注</a:t>
            </a:r>
            <a:r>
              <a:rPr lang="en-US" altLang="zh-CN" dirty="0">
                <a:sym typeface="+mn-ea"/>
              </a:rPr>
              <a:t>CE</a:t>
            </a:r>
            <a:r>
              <a:rPr lang="zh-CN" altLang="en-US" dirty="0">
                <a:sym typeface="+mn-ea"/>
              </a:rPr>
              <a:t>，但同时承担相关的法律责任。</a:t>
            </a:r>
            <a:endParaRPr lang="zh-CN" altLang="en-US" dirty="0">
              <a:sym typeface="+mn-ea"/>
            </a:endParaRPr>
          </a:p>
          <a:p>
            <a:r>
              <a:rPr lang="zh-CN" altLang="en-US" dirty="0">
                <a:sym typeface="+mn-ea"/>
              </a:rPr>
              <a:t>注：符合</a:t>
            </a:r>
            <a:r>
              <a:rPr lang="en-US" altLang="zh-CN" dirty="0">
                <a:sym typeface="+mn-ea"/>
              </a:rPr>
              <a:t>CE</a:t>
            </a:r>
            <a:r>
              <a:rPr lang="zh-CN" altLang="en-US" dirty="0">
                <a:sym typeface="+mn-ea"/>
              </a:rPr>
              <a:t>要求，即产品必须同时符合</a:t>
            </a:r>
            <a:r>
              <a:rPr lang="en-US" altLang="zh-CN" dirty="0">
                <a:sym typeface="+mn-ea"/>
              </a:rPr>
              <a:t>LVD</a:t>
            </a:r>
            <a:r>
              <a:rPr lang="zh-CN" altLang="en-US" dirty="0">
                <a:sym typeface="+mn-ea"/>
              </a:rPr>
              <a:t>（低电压指令）和</a:t>
            </a:r>
            <a:r>
              <a:rPr lang="en-US" altLang="zh-CN" dirty="0">
                <a:sym typeface="+mn-ea"/>
              </a:rPr>
              <a:t>EMC</a:t>
            </a:r>
            <a:r>
              <a:rPr lang="zh-CN" altLang="en-US" dirty="0">
                <a:sym typeface="+mn-ea"/>
              </a:rPr>
              <a:t>（电磁兼容指令）的要求，即</a:t>
            </a:r>
            <a:r>
              <a:rPr lang="en-US" altLang="zh-CN" dirty="0">
                <a:sym typeface="+mn-ea"/>
              </a:rPr>
              <a:t>CE=LVD+EMC</a:t>
            </a:r>
            <a:r>
              <a:rPr lang="zh-CN" altLang="en-US" dirty="0">
                <a:sym typeface="+mn-ea"/>
              </a:rPr>
              <a:t>。</a:t>
            </a:r>
            <a:r>
              <a:rPr lang="en-US" altLang="zh-CN" b="1" dirty="0" smtClean="0">
                <a:ln>
                  <a:noFill/>
                </a:ln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sym typeface="+mn-ea"/>
              </a:rPr>
              <a:t>EMC</a:t>
            </a:r>
            <a:r>
              <a:rPr lang="zh-CN" altLang="en-US" b="1" dirty="0" smtClean="0">
                <a:ln>
                  <a:noFill/>
                </a:ln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sym typeface="+mn-ea"/>
              </a:rPr>
              <a:t>包括</a:t>
            </a:r>
            <a:r>
              <a:rPr lang="en-US" altLang="zh-CN" b="1" dirty="0" smtClean="0">
                <a:ln>
                  <a:noFill/>
                </a:ln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sym typeface="+mn-ea"/>
              </a:rPr>
              <a:t>EMI(</a:t>
            </a:r>
            <a:r>
              <a:rPr lang="zh-CN" altLang="en-US" b="1" dirty="0" smtClean="0">
                <a:ln>
                  <a:noFill/>
                </a:ln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sym typeface="+mn-ea"/>
              </a:rPr>
              <a:t>电磁干扰</a:t>
            </a:r>
            <a:r>
              <a:rPr lang="en-US" altLang="zh-CN" b="1" dirty="0" smtClean="0">
                <a:ln>
                  <a:noFill/>
                </a:ln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sym typeface="+mn-ea"/>
              </a:rPr>
              <a:t>)</a:t>
            </a:r>
            <a:r>
              <a:rPr lang="zh-CN" altLang="en-US" b="1" dirty="0" smtClean="0">
                <a:ln>
                  <a:noFill/>
                </a:ln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sym typeface="+mn-ea"/>
              </a:rPr>
              <a:t>及</a:t>
            </a:r>
            <a:r>
              <a:rPr lang="en-US" altLang="zh-CN" b="1" dirty="0" smtClean="0">
                <a:ln>
                  <a:noFill/>
                </a:ln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sym typeface="+mn-ea"/>
              </a:rPr>
              <a:t>EMS(</a:t>
            </a:r>
            <a:r>
              <a:rPr lang="zh-CN" altLang="en-US" b="1" dirty="0" smtClean="0">
                <a:ln>
                  <a:noFill/>
                </a:ln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sym typeface="+mn-ea"/>
              </a:rPr>
              <a:t>电磁耐受性</a:t>
            </a:r>
            <a:r>
              <a:rPr lang="en-US" altLang="zh-CN" b="1" dirty="0" smtClean="0">
                <a:ln>
                  <a:noFill/>
                </a:ln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sym typeface="+mn-ea"/>
              </a:rPr>
              <a:t>)</a:t>
            </a:r>
            <a:r>
              <a:rPr lang="zh-CN" altLang="en-US" b="1" dirty="0" smtClean="0">
                <a:ln>
                  <a:noFill/>
                </a:ln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sym typeface="+mn-ea"/>
              </a:rPr>
              <a:t>两部分 。</a:t>
            </a:r>
            <a:endParaRPr lang="zh-CN" altLang="en-US" b="1" dirty="0" smtClean="0">
              <a:ln>
                <a:noFill/>
              </a:ln>
              <a:solidFill>
                <a:schemeClr val="tx1"/>
              </a:solidFill>
              <a:latin typeface="Times New Roman" panose="02020603050405020304" pitchFamily="18" charset="0"/>
              <a:ea typeface="宋体" panose="02010600030101010101" pitchFamily="2" charset="-122"/>
              <a:sym typeface="+mn-ea"/>
            </a:endParaRPr>
          </a:p>
          <a:p>
            <a:r>
              <a:rPr lang="zh-CN" altLang="en-US" dirty="0">
                <a:sym typeface="+mn-ea"/>
              </a:rPr>
              <a:t>CE标志是安全合格标志而非质量合格标志。</a:t>
            </a:r>
            <a:endParaRPr lang="zh-CN" altLang="en-US" dirty="0">
              <a:sym typeface="+mn-ea"/>
            </a:endParaRPr>
          </a:p>
          <a:p>
            <a:endParaRPr lang="zh-CN" alt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 altLang="zh-CN" dirty="0">
                <a:sym typeface="+mn-ea"/>
              </a:rPr>
              <a:t>GS</a:t>
            </a:r>
            <a:r>
              <a:rPr lang="zh-CN" altLang="en-US" dirty="0">
                <a:sym typeface="+mn-ea"/>
              </a:rPr>
              <a:t>认证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fontScale="90000"/>
          </a:bodyPr>
          <a:p>
            <a:pPr marL="0" indent="0" algn="l">
              <a:spcBef>
                <a:spcPct val="0"/>
              </a:spcBef>
              <a:buNone/>
            </a:pPr>
            <a:r>
              <a:rPr lang="en-US" altLang="zh-CN" dirty="0">
                <a:sym typeface="+mn-ea"/>
              </a:rPr>
              <a:t>    GS</a:t>
            </a:r>
            <a:r>
              <a:rPr lang="zh-CN" altLang="en-US" dirty="0">
                <a:sym typeface="+mn-ea"/>
              </a:rPr>
              <a:t>认证是德国对电子电气产品的认证。德国属欧盟成员国，进入德国的产品必须标注</a:t>
            </a:r>
            <a:r>
              <a:rPr lang="en-US" altLang="zh-CN" dirty="0">
                <a:sym typeface="+mn-ea"/>
              </a:rPr>
              <a:t>CE</a:t>
            </a:r>
            <a:r>
              <a:rPr lang="zh-CN" altLang="en-US" dirty="0">
                <a:sym typeface="+mn-ea"/>
              </a:rPr>
              <a:t>标识，但可不标注</a:t>
            </a:r>
            <a:r>
              <a:rPr lang="en-US" altLang="zh-CN" dirty="0">
                <a:sym typeface="+mn-ea"/>
              </a:rPr>
              <a:t>GS</a:t>
            </a:r>
            <a:r>
              <a:rPr lang="zh-CN" altLang="en-US" dirty="0">
                <a:sym typeface="+mn-ea"/>
              </a:rPr>
              <a:t>标识。</a:t>
            </a:r>
            <a:endParaRPr lang="zh-CN" altLang="en-US" dirty="0">
              <a:sym typeface="+mn-ea"/>
            </a:endParaRPr>
          </a:p>
          <a:p>
            <a:pPr algn="l">
              <a:spcBef>
                <a:spcPct val="0"/>
              </a:spcBef>
            </a:pPr>
            <a:endParaRPr kumimoji="0" lang="zh-CN" altLang="en-US" b="0" dirty="0"/>
          </a:p>
          <a:p>
            <a:pPr algn="l">
              <a:spcBef>
                <a:spcPct val="0"/>
              </a:spcBef>
            </a:pPr>
            <a:r>
              <a:rPr lang="zh-CN" altLang="en-US" dirty="0">
                <a:sym typeface="+mn-ea"/>
              </a:rPr>
              <a:t>      </a:t>
            </a:r>
            <a:r>
              <a:rPr lang="en-US" altLang="zh-CN" dirty="0">
                <a:sym typeface="+mn-ea"/>
              </a:rPr>
              <a:t>GS</a:t>
            </a:r>
            <a:r>
              <a:rPr lang="zh-CN" altLang="en-US" dirty="0">
                <a:sym typeface="+mn-ea"/>
              </a:rPr>
              <a:t>认证认可的内容相当</a:t>
            </a:r>
            <a:r>
              <a:rPr lang="en-US" altLang="zh-CN" dirty="0">
                <a:sym typeface="+mn-ea"/>
              </a:rPr>
              <a:t>CE</a:t>
            </a:r>
            <a:r>
              <a:rPr lang="zh-CN" altLang="en-US" dirty="0">
                <a:sym typeface="+mn-ea"/>
              </a:rPr>
              <a:t>中的</a:t>
            </a:r>
            <a:r>
              <a:rPr lang="en-US" altLang="zh-CN" dirty="0">
                <a:sym typeface="+mn-ea"/>
              </a:rPr>
              <a:t>LVD</a:t>
            </a:r>
            <a:r>
              <a:rPr lang="zh-CN" altLang="en-US" dirty="0">
                <a:sym typeface="+mn-ea"/>
              </a:rPr>
              <a:t>，故一般产品获得</a:t>
            </a:r>
            <a:r>
              <a:rPr lang="en-US" altLang="zh-CN" dirty="0">
                <a:sym typeface="+mn-ea"/>
              </a:rPr>
              <a:t>GS</a:t>
            </a:r>
            <a:r>
              <a:rPr lang="zh-CN" altLang="en-US" dirty="0">
                <a:sym typeface="+mn-ea"/>
              </a:rPr>
              <a:t>认证，即符合</a:t>
            </a:r>
            <a:r>
              <a:rPr lang="en-US" altLang="zh-CN" dirty="0">
                <a:sym typeface="+mn-ea"/>
              </a:rPr>
              <a:t>LVD</a:t>
            </a:r>
            <a:r>
              <a:rPr lang="zh-CN" altLang="en-US" dirty="0">
                <a:sym typeface="+mn-ea"/>
              </a:rPr>
              <a:t>中的要求。</a:t>
            </a:r>
            <a:endParaRPr lang="zh-CN" altLang="en-US" dirty="0">
              <a:sym typeface="+mn-ea"/>
            </a:endParaRPr>
          </a:p>
          <a:p>
            <a:pPr algn="l">
              <a:spcBef>
                <a:spcPct val="0"/>
              </a:spcBef>
            </a:pPr>
            <a:endParaRPr kumimoji="0" lang="zh-CN" altLang="en-US" b="0" dirty="0"/>
          </a:p>
          <a:p>
            <a:pPr algn="l"/>
            <a:r>
              <a:rPr lang="zh-CN" altLang="en-US" dirty="0">
                <a:sym typeface="+mn-ea"/>
              </a:rPr>
              <a:t>注：由于</a:t>
            </a:r>
            <a:r>
              <a:rPr lang="en-US" altLang="zh-CN" dirty="0">
                <a:sym typeface="+mn-ea"/>
              </a:rPr>
              <a:t>GS</a:t>
            </a:r>
            <a:r>
              <a:rPr lang="zh-CN" altLang="en-US" dirty="0">
                <a:sym typeface="+mn-ea"/>
              </a:rPr>
              <a:t>认证的历史长，被人们的认可度高，一般德国人看见标有</a:t>
            </a:r>
            <a:r>
              <a:rPr lang="en-US" altLang="zh-CN" dirty="0">
                <a:sym typeface="+mn-ea"/>
              </a:rPr>
              <a:t>GS</a:t>
            </a:r>
            <a:r>
              <a:rPr lang="zh-CN" altLang="en-US" dirty="0">
                <a:sym typeface="+mn-ea"/>
              </a:rPr>
              <a:t>标识的产品才会放心购买。</a:t>
            </a:r>
            <a:endParaRPr kumimoji="0" lang="zh-CN" altLang="en-US" b="0" dirty="0"/>
          </a:p>
          <a:p>
            <a:endParaRPr lang="zh-CN" altLang="en-US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rek">
  <a:themeElements>
    <a:clrScheme name="Trek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Trek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0</TotalTime>
  <Words>3771</Words>
  <Application>WPS 演示</Application>
  <PresentationFormat>全屏显示(4:3)</PresentationFormat>
  <Paragraphs>335</Paragraphs>
  <Slides>17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13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17</vt:i4>
      </vt:variant>
    </vt:vector>
  </HeadingPairs>
  <TitlesOfParts>
    <vt:vector size="31" baseType="lpstr">
      <vt:lpstr>Arial</vt:lpstr>
      <vt:lpstr>宋体</vt:lpstr>
      <vt:lpstr>Wingdings</vt:lpstr>
      <vt:lpstr>Wingdings 2</vt:lpstr>
      <vt:lpstr>仿宋</vt:lpstr>
      <vt:lpstr>Times New Roman</vt:lpstr>
      <vt:lpstr>Franklin Gothic Book</vt:lpstr>
      <vt:lpstr>华文楷体</vt:lpstr>
      <vt:lpstr>隶书</vt:lpstr>
      <vt:lpstr>Franklin Gothic Medium</vt:lpstr>
      <vt:lpstr>微软雅黑</vt:lpstr>
      <vt:lpstr>Arial Unicode MS</vt:lpstr>
      <vt:lpstr>Calibri</vt:lpstr>
      <vt:lpstr>Trek</vt:lpstr>
      <vt:lpstr>电器产品认证知识</vt:lpstr>
      <vt:lpstr>产品认证的介绍 </vt:lpstr>
      <vt:lpstr>各种常见产品认证标识 </vt:lpstr>
      <vt:lpstr>PowerPoint 演示文稿</vt:lpstr>
      <vt:lpstr>CB 认证</vt:lpstr>
      <vt:lpstr>CB 认证</vt:lpstr>
      <vt:lpstr>PowerPoint 演示文稿</vt:lpstr>
      <vt:lpstr>CE认证</vt:lpstr>
      <vt:lpstr>GS认证</vt:lpstr>
      <vt:lpstr>PowerPoint 演示文稿</vt:lpstr>
      <vt:lpstr>北欧四国认证</vt:lpstr>
      <vt:lpstr>UL/CSA/ETL认证</vt:lpstr>
      <vt:lpstr>UL/CSA/ETL认证</vt:lpstr>
      <vt:lpstr>PowerPoint 演示文稿</vt:lpstr>
      <vt:lpstr>PSE认证</vt:lpstr>
      <vt:lpstr>CCC 认证 和CQC 认证</vt:lpstr>
      <vt:lpstr>PowerPoint 演示文稿</vt:lpstr>
    </vt:vector>
  </TitlesOfParts>
  <Company>China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电器产品认证知识培训</dc:title>
  <dc:creator>User</dc:creator>
  <cp:lastModifiedBy>檢測認證李生</cp:lastModifiedBy>
  <cp:revision>15</cp:revision>
  <dcterms:created xsi:type="dcterms:W3CDTF">2016-04-21T01:36:00Z</dcterms:created>
  <dcterms:modified xsi:type="dcterms:W3CDTF">2018-12-07T05:32:39Z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2052-10.1.0.7697</vt:lpwstr>
  </property>
</Properties>
</file>